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42"/>
  </p:handoutMasterIdLst>
  <p:sldIdLst>
    <p:sldId id="263" r:id="rId3"/>
    <p:sldId id="262" r:id="rId4"/>
    <p:sldId id="490" r:id="rId5"/>
    <p:sldId id="492" r:id="rId6"/>
    <p:sldId id="509" r:id="rId7"/>
    <p:sldId id="522" r:id="rId8"/>
    <p:sldId id="510" r:id="rId9"/>
    <p:sldId id="511" r:id="rId10"/>
    <p:sldId id="513" r:id="rId11"/>
    <p:sldId id="512" r:id="rId12"/>
    <p:sldId id="518" r:id="rId13"/>
    <p:sldId id="521" r:id="rId14"/>
    <p:sldId id="523" r:id="rId15"/>
    <p:sldId id="525" r:id="rId16"/>
    <p:sldId id="542" r:id="rId17"/>
    <p:sldId id="524" r:id="rId18"/>
    <p:sldId id="526" r:id="rId19"/>
    <p:sldId id="571" r:id="rId20"/>
    <p:sldId id="572" r:id="rId21"/>
    <p:sldId id="528" r:id="rId22"/>
    <p:sldId id="527" r:id="rId23"/>
    <p:sldId id="543" r:id="rId24"/>
    <p:sldId id="544" r:id="rId25"/>
    <p:sldId id="532" r:id="rId26"/>
    <p:sldId id="533" r:id="rId27"/>
    <p:sldId id="534" r:id="rId28"/>
    <p:sldId id="541" r:id="rId29"/>
    <p:sldId id="535" r:id="rId30"/>
    <p:sldId id="538" r:id="rId31"/>
    <p:sldId id="545" r:id="rId32"/>
    <p:sldId id="536" r:id="rId33"/>
    <p:sldId id="537" r:id="rId34"/>
    <p:sldId id="539" r:id="rId35"/>
    <p:sldId id="546" r:id="rId36"/>
    <p:sldId id="540" r:id="rId37"/>
    <p:sldId id="567" r:id="rId38"/>
    <p:sldId id="568" r:id="rId39"/>
    <p:sldId id="569" r:id="rId40"/>
    <p:sldId id="547" r:id="rId41"/>
  </p:sldIdLst>
  <p:sldSz cx="12192000" cy="6858000"/>
  <p:notesSz cx="6858000" cy="9144000"/>
  <p:custDataLst>
    <p:tags r:id="rId4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25BF4"/>
    <a:srgbClr val="FFFFFF"/>
    <a:srgbClr val="5B9BD5"/>
    <a:srgbClr val="17C913"/>
    <a:srgbClr val="FE444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6" Type="http://schemas.openxmlformats.org/officeDocument/2006/relationships/tags" Target="tags/tag74.xml"/><Relationship Id="rId45" Type="http://schemas.openxmlformats.org/officeDocument/2006/relationships/tableStyles" Target="tableStyles.xml"/><Relationship Id="rId44" Type="http://schemas.openxmlformats.org/officeDocument/2006/relationships/viewProps" Target="viewProps.xml"/><Relationship Id="rId43" Type="http://schemas.openxmlformats.org/officeDocument/2006/relationships/presProps" Target="presProps.xml"/><Relationship Id="rId42" Type="http://schemas.openxmlformats.org/officeDocument/2006/relationships/handoutMaster" Target="handoutMasters/handoutMaster1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F82D2-7A68-459D-A996-9BDDA2518FA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1EE5D-26FB-46D5-A381-ECFB35BF1D3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pic>
        <p:nvPicPr>
          <p:cNvPr id="27" name="图片 2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71071" y="6052532"/>
            <a:ext cx="3621063" cy="80495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../media/image2.png"/><Relationship Id="rId13" Type="http://schemas.openxmlformats.org/officeDocument/2006/relationships/image" Target="../media/image1.pn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pic>
        <p:nvPicPr>
          <p:cNvPr id="27" name="图片 26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71071" y="6052532"/>
            <a:ext cx="3621063" cy="80495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0" y="3822065"/>
            <a:ext cx="2124075" cy="31242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.xml"/><Relationship Id="rId8" Type="http://schemas.openxmlformats.org/officeDocument/2006/relationships/tags" Target="../tags/tag8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8.png"/><Relationship Id="rId1" Type="http://schemas.openxmlformats.org/officeDocument/2006/relationships/tags" Target="../tags/tag2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9.jpeg"/><Relationship Id="rId1" Type="http://schemas.openxmlformats.org/officeDocument/2006/relationships/tags" Target="../tags/tag2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9.xml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image" Target="../media/image20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0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ags" Target="../tags/tag12.xml"/><Relationship Id="rId4" Type="http://schemas.openxmlformats.org/officeDocument/2006/relationships/image" Target="../media/image1.png"/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tags" Target="../tags/tag9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5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6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15.xml"/><Relationship Id="rId3" Type="http://schemas.openxmlformats.org/officeDocument/2006/relationships/image" Target="../media/image1.png"/><Relationship Id="rId2" Type="http://schemas.openxmlformats.org/officeDocument/2006/relationships/tags" Target="../tags/tag14.xml"/><Relationship Id="rId1" Type="http://schemas.openxmlformats.org/officeDocument/2006/relationships/tags" Target="../tags/tag1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8.xml"/></Relationships>
</file>

<file path=ppt/slides/_rels/slide3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ags" Target="../tags/tag42.xml"/><Relationship Id="rId4" Type="http://schemas.openxmlformats.org/officeDocument/2006/relationships/image" Target="../media/image1.png"/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tags" Target="../tags/tag39.xml"/></Relationships>
</file>

<file path=ppt/slides/_rels/slide34.xml.rels><?xml version="1.0" encoding="UTF-8" standalone="yes"?>
<Relationships xmlns="http://schemas.openxmlformats.org/package/2006/relationships"><Relationship Id="rId9" Type="http://schemas.openxmlformats.org/officeDocument/2006/relationships/tags" Target="../tags/tag50.xml"/><Relationship Id="rId8" Type="http://schemas.openxmlformats.org/officeDocument/2006/relationships/tags" Target="../tags/tag49.xml"/><Relationship Id="rId7" Type="http://schemas.openxmlformats.org/officeDocument/2006/relationships/tags" Target="../tags/tag48.xml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image" Target="../media/image1.png"/><Relationship Id="rId16" Type="http://schemas.openxmlformats.org/officeDocument/2006/relationships/slideLayout" Target="../slideLayouts/slideLayout2.xml"/><Relationship Id="rId15" Type="http://schemas.openxmlformats.org/officeDocument/2006/relationships/tags" Target="../tags/tag56.xml"/><Relationship Id="rId14" Type="http://schemas.openxmlformats.org/officeDocument/2006/relationships/tags" Target="../tags/tag55.xml"/><Relationship Id="rId13" Type="http://schemas.openxmlformats.org/officeDocument/2006/relationships/tags" Target="../tags/tag54.xml"/><Relationship Id="rId12" Type="http://schemas.openxmlformats.org/officeDocument/2006/relationships/tags" Target="../tags/tag53.xml"/><Relationship Id="rId11" Type="http://schemas.openxmlformats.org/officeDocument/2006/relationships/tags" Target="../tags/tag52.xml"/><Relationship Id="rId10" Type="http://schemas.openxmlformats.org/officeDocument/2006/relationships/tags" Target="../tags/tag51.xml"/><Relationship Id="rId1" Type="http://schemas.openxmlformats.org/officeDocument/2006/relationships/tags" Target="../tags/tag43.xml"/></Relationships>
</file>

<file path=ppt/slides/_rels/slide3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ags" Target="../tags/tag60.xml"/><Relationship Id="rId4" Type="http://schemas.openxmlformats.org/officeDocument/2006/relationships/image" Target="../media/image1.png"/><Relationship Id="rId3" Type="http://schemas.openxmlformats.org/officeDocument/2006/relationships/tags" Target="../tags/tag59.xml"/><Relationship Id="rId2" Type="http://schemas.openxmlformats.org/officeDocument/2006/relationships/tags" Target="../tags/tag58.xml"/><Relationship Id="rId1" Type="http://schemas.openxmlformats.org/officeDocument/2006/relationships/tags" Target="../tags/tag57.xml"/></Relationships>
</file>

<file path=ppt/slides/_rels/slide36.xml.rels><?xml version="1.0" encoding="UTF-8" standalone="yes"?>
<Relationships xmlns="http://schemas.openxmlformats.org/package/2006/relationships"><Relationship Id="rId9" Type="http://schemas.openxmlformats.org/officeDocument/2006/relationships/image" Target="../media/image31.jpeg"/><Relationship Id="rId8" Type="http://schemas.openxmlformats.org/officeDocument/2006/relationships/image" Target="../media/image30.jpeg"/><Relationship Id="rId7" Type="http://schemas.openxmlformats.org/officeDocument/2006/relationships/image" Target="../media/image29.jpeg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0" Type="http://schemas.openxmlformats.org/officeDocument/2006/relationships/slideLayout" Target="../slideLayouts/slideLayout2.xml"/><Relationship Id="rId1" Type="http://schemas.openxmlformats.org/officeDocument/2006/relationships/image" Target="../media/image23.jpeg"/></Relationships>
</file>

<file path=ppt/slides/_rels/slide37.xml.rels><?xml version="1.0" encoding="UTF-8" standalone="yes"?>
<Relationships xmlns="http://schemas.openxmlformats.org/package/2006/relationships"><Relationship Id="rId9" Type="http://schemas.openxmlformats.org/officeDocument/2006/relationships/tags" Target="../tags/tag65.xml"/><Relationship Id="rId8" Type="http://schemas.openxmlformats.org/officeDocument/2006/relationships/image" Target="../media/image35.jpeg"/><Relationship Id="rId7" Type="http://schemas.openxmlformats.org/officeDocument/2006/relationships/tags" Target="../tags/tag64.xml"/><Relationship Id="rId6" Type="http://schemas.openxmlformats.org/officeDocument/2006/relationships/image" Target="../media/image34.jpeg"/><Relationship Id="rId5" Type="http://schemas.openxmlformats.org/officeDocument/2006/relationships/tags" Target="../tags/tag63.xml"/><Relationship Id="rId4" Type="http://schemas.openxmlformats.org/officeDocument/2006/relationships/image" Target="../media/image33.jpeg"/><Relationship Id="rId3" Type="http://schemas.openxmlformats.org/officeDocument/2006/relationships/tags" Target="../tags/tag62.xml"/><Relationship Id="rId2" Type="http://schemas.openxmlformats.org/officeDocument/2006/relationships/image" Target="../media/image32.jpeg"/><Relationship Id="rId15" Type="http://schemas.openxmlformats.org/officeDocument/2006/relationships/slideLayout" Target="../slideLayouts/slideLayout2.xml"/><Relationship Id="rId14" Type="http://schemas.openxmlformats.org/officeDocument/2006/relationships/image" Target="../media/image38.png"/><Relationship Id="rId13" Type="http://schemas.openxmlformats.org/officeDocument/2006/relationships/tags" Target="../tags/tag67.xml"/><Relationship Id="rId12" Type="http://schemas.openxmlformats.org/officeDocument/2006/relationships/image" Target="../media/image37.png"/><Relationship Id="rId11" Type="http://schemas.openxmlformats.org/officeDocument/2006/relationships/tags" Target="../tags/tag66.xml"/><Relationship Id="rId10" Type="http://schemas.openxmlformats.org/officeDocument/2006/relationships/image" Target="../media/image36.png"/><Relationship Id="rId1" Type="http://schemas.openxmlformats.org/officeDocument/2006/relationships/tags" Target="../tags/tag61.xml"/></Relationships>
</file>

<file path=ppt/slides/_rels/slide3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69.xml"/><Relationship Id="rId2" Type="http://schemas.openxmlformats.org/officeDocument/2006/relationships/image" Target="../media/image1.png"/><Relationship Id="rId1" Type="http://schemas.openxmlformats.org/officeDocument/2006/relationships/tags" Target="../tags/tag68.xml"/></Relationships>
</file>

<file path=ppt/slides/_rels/slide3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ags" Target="../tags/tag73.xml"/><Relationship Id="rId4" Type="http://schemas.openxmlformats.org/officeDocument/2006/relationships/tags" Target="../tags/tag72.xml"/><Relationship Id="rId3" Type="http://schemas.openxmlformats.org/officeDocument/2006/relationships/tags" Target="../tags/tag71.xml"/><Relationship Id="rId2" Type="http://schemas.openxmlformats.org/officeDocument/2006/relationships/image" Target="../media/image1.png"/><Relationship Id="rId1" Type="http://schemas.openxmlformats.org/officeDocument/2006/relationships/tags" Target="../tags/tag70.xml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tags" Target="../tags/tag17.xml"/><Relationship Id="rId1" Type="http://schemas.openxmlformats.org/officeDocument/2006/relationships/tags" Target="../tags/tag16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image" Target="../media/image12.jpeg"/><Relationship Id="rId8" Type="http://schemas.openxmlformats.org/officeDocument/2006/relationships/image" Target="../media/image11.jpeg"/><Relationship Id="rId7" Type="http://schemas.openxmlformats.org/officeDocument/2006/relationships/image" Target="../media/image10.jpeg"/><Relationship Id="rId6" Type="http://schemas.openxmlformats.org/officeDocument/2006/relationships/image" Target="../media/image9.png"/><Relationship Id="rId5" Type="http://schemas.openxmlformats.org/officeDocument/2006/relationships/image" Target="../media/image8.jpeg"/><Relationship Id="rId4" Type="http://schemas.openxmlformats.org/officeDocument/2006/relationships/image" Target="../media/image7.jpeg"/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1" Type="http://schemas.openxmlformats.org/officeDocument/2006/relationships/slideLayout" Target="../slideLayouts/slideLayout2.xml"/><Relationship Id="rId10" Type="http://schemas.openxmlformats.org/officeDocument/2006/relationships/image" Target="../media/image13.png"/><Relationship Id="rId1" Type="http://schemas.openxmlformats.org/officeDocument/2006/relationships/tags" Target="../tags/tag18.xml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7.jpeg"/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tags" Target="../tags/tag1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0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1.xml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24.xml"/><Relationship Id="rId3" Type="http://schemas.openxmlformats.org/officeDocument/2006/relationships/image" Target="../media/image1.png"/><Relationship Id="rId2" Type="http://schemas.openxmlformats.org/officeDocument/2006/relationships/tags" Target="../tags/tag23.xml"/><Relationship Id="rId1" Type="http://schemas.openxmlformats.org/officeDocument/2006/relationships/tags" Target="../tags/tag2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直线连接符 8"/>
          <p:cNvCxnSpPr/>
          <p:nvPr>
            <p:custDataLst>
              <p:tags r:id="rId1"/>
            </p:custDataLst>
          </p:nvPr>
        </p:nvCxnSpPr>
        <p:spPr>
          <a:xfrm>
            <a:off x="292689" y="3964799"/>
            <a:ext cx="0" cy="2946188"/>
          </a:xfrm>
          <a:prstGeom prst="line">
            <a:avLst/>
          </a:prstGeom>
          <a:ln w="158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线连接符 10"/>
          <p:cNvCxnSpPr/>
          <p:nvPr>
            <p:custDataLst>
              <p:tags r:id="rId2"/>
            </p:custDataLst>
          </p:nvPr>
        </p:nvCxnSpPr>
        <p:spPr>
          <a:xfrm>
            <a:off x="2750562" y="3964799"/>
            <a:ext cx="0" cy="2946188"/>
          </a:xfrm>
          <a:prstGeom prst="line">
            <a:avLst/>
          </a:prstGeom>
          <a:ln w="158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线连接符 12"/>
          <p:cNvCxnSpPr/>
          <p:nvPr>
            <p:custDataLst>
              <p:tags r:id="rId3"/>
            </p:custDataLst>
          </p:nvPr>
        </p:nvCxnSpPr>
        <p:spPr>
          <a:xfrm>
            <a:off x="-48683" y="4999308"/>
            <a:ext cx="5232972" cy="22326"/>
          </a:xfrm>
          <a:prstGeom prst="line">
            <a:avLst/>
          </a:prstGeom>
          <a:ln w="158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线连接符 31"/>
          <p:cNvCxnSpPr/>
          <p:nvPr>
            <p:custDataLst>
              <p:tags r:id="rId4"/>
            </p:custDataLst>
          </p:nvPr>
        </p:nvCxnSpPr>
        <p:spPr>
          <a:xfrm>
            <a:off x="-48683" y="6569616"/>
            <a:ext cx="5291736" cy="0"/>
          </a:xfrm>
          <a:prstGeom prst="line">
            <a:avLst/>
          </a:prstGeom>
          <a:ln w="158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 1"/>
          <p:cNvSpPr>
            <a:spLocks noGrp="1"/>
          </p:cNvSpPr>
          <p:nvPr>
            <p:ph type="ctrTitle"/>
            <p:custDataLst>
              <p:tags r:id="rId5"/>
            </p:custDataLst>
          </p:nvPr>
        </p:nvSpPr>
        <p:spPr>
          <a:xfrm>
            <a:off x="2337118" y="363220"/>
            <a:ext cx="7439660" cy="1725295"/>
          </a:xfrm>
        </p:spPr>
        <p:txBody>
          <a:bodyPr/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2400" b="1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西北农林科技大学</a:t>
            </a:r>
            <a:br>
              <a:rPr lang="zh-CN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</a:br>
            <a:r>
              <a:rPr lang="zh-CN" alt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202</a:t>
            </a:r>
            <a:r>
              <a:rPr lang="en-US" alt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</a:t>
            </a:r>
            <a:r>
              <a:rPr lang="zh-CN" alt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年教学成果奖</a:t>
            </a:r>
            <a:endParaRPr lang="zh-CN" altLang="zh-CN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6"/>
            </p:custDataLst>
          </p:nvPr>
        </p:nvSpPr>
        <p:spPr>
          <a:xfrm>
            <a:off x="3505200" y="4859020"/>
            <a:ext cx="5103495" cy="1710690"/>
          </a:xfrm>
        </p:spPr>
        <p:txBody>
          <a:bodyPr>
            <a:normAutofit/>
          </a:bodyPr>
          <a:p>
            <a:pPr marL="0" indent="0" algn="ctr">
              <a:lnSpc>
                <a:spcPct val="150000"/>
              </a:lnSpc>
              <a:buNone/>
            </a:pPr>
            <a:r>
              <a:rPr lang="zh-CN" altLang="en-US" sz="2400" b="1">
                <a:solidFill>
                  <a:srgbClr val="5B9BD5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化学与药学院</a:t>
            </a:r>
            <a:endParaRPr lang="zh-CN" altLang="en-US" sz="2400" b="1">
              <a:solidFill>
                <a:srgbClr val="5B9BD5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indent="0" algn="ctr">
              <a:lnSpc>
                <a:spcPct val="150000"/>
              </a:lnSpc>
              <a:buNone/>
            </a:pPr>
            <a:r>
              <a:rPr lang="en-US" altLang="zh-CN" sz="2400" b="1">
                <a:solidFill>
                  <a:srgbClr val="5B9BD5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2023</a:t>
            </a:r>
            <a:r>
              <a:rPr lang="zh-CN" altLang="en-US" sz="2400" b="1">
                <a:solidFill>
                  <a:srgbClr val="5B9BD5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年</a:t>
            </a:r>
            <a:r>
              <a:rPr lang="en-US" altLang="zh-CN" sz="2400" b="1">
                <a:solidFill>
                  <a:srgbClr val="5B9BD5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9</a:t>
            </a:r>
            <a:r>
              <a:rPr lang="zh-CN" altLang="en-US" sz="2400" b="1">
                <a:solidFill>
                  <a:srgbClr val="5B9BD5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月</a:t>
            </a:r>
            <a:r>
              <a:rPr lang="en-US" altLang="zh-CN" sz="2400" b="1">
                <a:solidFill>
                  <a:srgbClr val="5B9BD5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28</a:t>
            </a:r>
            <a:r>
              <a:rPr lang="zh-CN" altLang="en-US" sz="2400" b="1">
                <a:solidFill>
                  <a:srgbClr val="5B9BD5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日</a:t>
            </a:r>
            <a:endParaRPr lang="zh-CN" altLang="en-US" sz="2400" b="1">
              <a:solidFill>
                <a:srgbClr val="5B9BD5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4" name="标题 1"/>
          <p:cNvSpPr>
            <a:spLocks noGrp="1"/>
          </p:cNvSpPr>
          <p:nvPr>
            <p:custDataLst>
              <p:tags r:id="rId7"/>
            </p:custDataLst>
          </p:nvPr>
        </p:nvSpPr>
        <p:spPr>
          <a:xfrm>
            <a:off x="1830705" y="1981200"/>
            <a:ext cx="8452485" cy="14700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3600" b="1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rPr>
              <a:t>农科无机及分析化学“数字赋能、双线融合、双元育人” 教学模式的研究与实践</a:t>
            </a:r>
            <a:endParaRPr lang="zh-CN" altLang="zh-CN" sz="3600" b="1">
              <a:solidFill>
                <a:srgbClr val="7030A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2635885" y="3830320"/>
            <a:ext cx="684212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/>
            <a:r>
              <a:rPr lang="zh-CN" altLang="en-US" sz="2800" b="1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杨正亮 杨淑英 张院民 王海强</a:t>
            </a:r>
            <a:endParaRPr lang="zh-CN" altLang="en-US" sz="2800" b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8293100" y="5325110"/>
            <a:ext cx="3864610" cy="1508760"/>
          </a:xfrm>
          <a:prstGeom prst="round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  <p:custDataLst>
      <p:tags r:id="rId8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1159510" y="2090420"/>
            <a:ext cx="8877935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342900" indent="-342900" algn="l">
              <a:lnSpc>
                <a:spcPct val="150000"/>
              </a:lnSpc>
              <a:buClr>
                <a:srgbClr val="F25BF4"/>
              </a:buClr>
              <a:buFont typeface="Wingdings" panose="05000000000000000000" charset="0"/>
              <a:buChar char="l"/>
            </a:pPr>
            <a:r>
              <a:rPr lang="zh-CN" sz="2400" b="1">
                <a:solidFill>
                  <a:schemeClr val="accent5"/>
                </a:solidFill>
                <a:sym typeface="+mn-ea"/>
              </a:rPr>
              <a:t>信息技术赋能教学</a:t>
            </a:r>
            <a:endParaRPr lang="zh-CN" sz="2400" b="1">
              <a:solidFill>
                <a:schemeClr val="accent5"/>
              </a:solidFill>
              <a:sym typeface="+mn-ea"/>
            </a:endParaRPr>
          </a:p>
          <a:p>
            <a:pPr marL="342900" indent="-342900" algn="l">
              <a:lnSpc>
                <a:spcPct val="150000"/>
              </a:lnSpc>
              <a:buClr>
                <a:srgbClr val="F25BF4"/>
              </a:buClr>
              <a:buFont typeface="Wingdings" panose="05000000000000000000" charset="0"/>
              <a:buChar char="l"/>
            </a:pPr>
            <a:r>
              <a:rPr lang="zh-CN" sz="2400" b="1">
                <a:solidFill>
                  <a:schemeClr val="accent5"/>
                </a:solidFill>
                <a:sym typeface="+mn-ea"/>
              </a:rPr>
              <a:t>扬长避短</a:t>
            </a:r>
            <a:endParaRPr lang="zh-CN" sz="2400" b="1">
              <a:solidFill>
                <a:schemeClr val="accent5"/>
              </a:solidFill>
              <a:sym typeface="+mn-ea"/>
            </a:endParaRPr>
          </a:p>
          <a:p>
            <a:pPr marL="342900" indent="-342900" algn="l">
              <a:lnSpc>
                <a:spcPct val="150000"/>
              </a:lnSpc>
              <a:buClr>
                <a:srgbClr val="F25BF4"/>
              </a:buClr>
              <a:buFont typeface="Wingdings" panose="05000000000000000000" charset="0"/>
              <a:buChar char="l"/>
            </a:pPr>
            <a:r>
              <a:rPr lang="zh-CN" sz="2400" b="1">
                <a:solidFill>
                  <a:schemeClr val="accent5"/>
                </a:solidFill>
                <a:sym typeface="+mn-ea"/>
              </a:rPr>
              <a:t>时代性</a:t>
            </a:r>
            <a:endParaRPr lang="zh-CN" sz="2400" b="1">
              <a:solidFill>
                <a:schemeClr val="accent5"/>
              </a:solidFill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idx="1"/>
            <p:custDataLst>
              <p:tags r:id="rId1"/>
            </p:custDataLst>
          </p:nvPr>
        </p:nvSpPr>
        <p:spPr>
          <a:xfrm>
            <a:off x="697230" y="479425"/>
            <a:ext cx="9960610" cy="974725"/>
          </a:xfrm>
        </p:spPr>
        <p:txBody>
          <a:bodyPr/>
          <a:p>
            <a:pPr marL="507365" indent="-507365" algn="l">
              <a:lnSpc>
                <a:spcPct val="150000"/>
              </a:lnSpc>
              <a:buClrTx/>
              <a:buSzTx/>
              <a:buFont typeface="Wingdings" panose="05000000000000000000" charset="0"/>
              <a:buChar char="n"/>
            </a:pPr>
            <a:r>
              <a:rPr lang="zh-CN" altLang="en-US" sz="3200" b="1">
                <a:solidFill>
                  <a:srgbClr val="17C913"/>
                </a:solidFill>
                <a:sym typeface="+mn-ea"/>
              </a:rPr>
              <a:t>课程混合式教学的优势</a:t>
            </a:r>
            <a:endParaRPr lang="zh-CN" altLang="en-US" sz="3200" b="1">
              <a:solidFill>
                <a:srgbClr val="17C913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115" y="1454150"/>
            <a:ext cx="5981700" cy="378142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220470" y="1506855"/>
            <a:ext cx="22148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3200" b="1">
                <a:solidFill>
                  <a:srgbClr val="F25BF4"/>
                </a:solidFill>
                <a:sym typeface="+mn-ea"/>
              </a:rPr>
              <a:t>三大优势：</a:t>
            </a:r>
            <a:endParaRPr lang="zh-CN" altLang="en-US" sz="3200" b="1">
              <a:solidFill>
                <a:srgbClr val="F25BF4"/>
              </a:solidFill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1082675" y="2274570"/>
            <a:ext cx="10425430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342900" indent="-342900" algn="l">
              <a:lnSpc>
                <a:spcPct val="150000"/>
              </a:lnSpc>
              <a:buClr>
                <a:srgbClr val="F25BF4"/>
              </a:buClr>
              <a:buFont typeface="Wingdings" panose="05000000000000000000" charset="0"/>
              <a:buChar char="l"/>
            </a:pPr>
            <a:r>
              <a:rPr lang="zh-CN" sz="2400" b="1">
                <a:solidFill>
                  <a:schemeClr val="accent5"/>
                </a:solidFill>
                <a:sym typeface="+mn-ea"/>
              </a:rPr>
              <a:t>线上线下融合式教学创新实践；</a:t>
            </a:r>
            <a:endParaRPr lang="zh-CN" sz="2400" b="1">
              <a:solidFill>
                <a:schemeClr val="accent5"/>
              </a:solidFill>
              <a:sym typeface="+mn-ea"/>
            </a:endParaRPr>
          </a:p>
          <a:p>
            <a:pPr marL="342900" indent="-342900" algn="l">
              <a:lnSpc>
                <a:spcPct val="150000"/>
              </a:lnSpc>
              <a:buClr>
                <a:srgbClr val="F25BF4"/>
              </a:buClr>
              <a:buFont typeface="Wingdings" panose="05000000000000000000" charset="0"/>
              <a:buChar char="l"/>
            </a:pPr>
            <a:r>
              <a:rPr lang="zh-CN" sz="2400" b="1">
                <a:solidFill>
                  <a:schemeClr val="accent5"/>
                </a:solidFill>
                <a:sym typeface="+mn-ea"/>
              </a:rPr>
              <a:t>强化思政教学，注重学生综合素质和能力</a:t>
            </a:r>
            <a:r>
              <a:rPr lang="zh-CN" sz="2400" b="1">
                <a:solidFill>
                  <a:schemeClr val="accent5"/>
                </a:solidFill>
                <a:sym typeface="+mn-ea"/>
              </a:rPr>
              <a:t>培养</a:t>
            </a:r>
            <a:r>
              <a:rPr lang="zh-CN" sz="2400" b="1">
                <a:solidFill>
                  <a:schemeClr val="accent5"/>
                </a:solidFill>
                <a:sym typeface="+mn-ea"/>
              </a:rPr>
              <a:t>；</a:t>
            </a:r>
            <a:endParaRPr lang="zh-CN" sz="2400" b="1">
              <a:solidFill>
                <a:schemeClr val="accent5"/>
              </a:solidFill>
              <a:sym typeface="+mn-ea"/>
            </a:endParaRPr>
          </a:p>
          <a:p>
            <a:pPr marL="342900" indent="-342900" algn="l">
              <a:lnSpc>
                <a:spcPct val="150000"/>
              </a:lnSpc>
              <a:buClr>
                <a:srgbClr val="F25BF4"/>
              </a:buClr>
              <a:buFont typeface="Wingdings" panose="05000000000000000000" charset="0"/>
              <a:buChar char="l"/>
            </a:pPr>
            <a:r>
              <a:rPr lang="zh-CN" sz="2400" b="1">
                <a:solidFill>
                  <a:schemeClr val="accent5"/>
                </a:solidFill>
                <a:sym typeface="+mn-ea"/>
              </a:rPr>
              <a:t>完善多元化课程资源，助力学生自主学习；</a:t>
            </a:r>
            <a:endParaRPr lang="zh-CN" sz="2400" b="1">
              <a:solidFill>
                <a:schemeClr val="accent5"/>
              </a:solidFill>
              <a:sym typeface="+mn-ea"/>
            </a:endParaRPr>
          </a:p>
          <a:p>
            <a:pPr marL="342900" indent="-342900" algn="l">
              <a:lnSpc>
                <a:spcPct val="150000"/>
              </a:lnSpc>
              <a:buClr>
                <a:srgbClr val="F25BF4"/>
              </a:buClr>
              <a:buFont typeface="Wingdings" panose="05000000000000000000" charset="0"/>
              <a:buChar char="l"/>
            </a:pPr>
            <a:r>
              <a:rPr lang="zh-CN" sz="2400" b="1">
                <a:solidFill>
                  <a:schemeClr val="accent5"/>
                </a:solidFill>
                <a:sym typeface="+mn-ea"/>
              </a:rPr>
              <a:t>优化课程成绩评定方式，引领学生综合素质和能力提高。</a:t>
            </a:r>
            <a:endParaRPr lang="zh-CN" sz="2400" b="1">
              <a:solidFill>
                <a:schemeClr val="accent5"/>
              </a:solidFill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idx="1"/>
            <p:custDataLst>
              <p:tags r:id="rId1"/>
            </p:custDataLst>
          </p:nvPr>
        </p:nvSpPr>
        <p:spPr>
          <a:xfrm>
            <a:off x="697230" y="479425"/>
            <a:ext cx="9960610" cy="974725"/>
          </a:xfrm>
        </p:spPr>
        <p:txBody>
          <a:bodyPr/>
          <a:p>
            <a:pPr marL="507365" indent="-507365" algn="l">
              <a:lnSpc>
                <a:spcPct val="150000"/>
              </a:lnSpc>
              <a:buClrTx/>
              <a:buSzTx/>
              <a:buFont typeface="Wingdings" panose="05000000000000000000" charset="0"/>
              <a:buChar char="n"/>
            </a:pPr>
            <a:r>
              <a:rPr lang="zh-CN" altLang="en-US" sz="3200" b="1">
                <a:solidFill>
                  <a:srgbClr val="17C913"/>
                </a:solidFill>
                <a:sym typeface="+mn-ea"/>
              </a:rPr>
              <a:t>成果解决问题的方法</a:t>
            </a:r>
            <a:endParaRPr lang="zh-CN" altLang="en-US" sz="3200" b="1">
              <a:solidFill>
                <a:srgbClr val="17C913"/>
              </a:solidFill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36625" y="1691005"/>
            <a:ext cx="22148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3200" b="1">
                <a:solidFill>
                  <a:srgbClr val="F25BF4"/>
                </a:solidFill>
                <a:sym typeface="+mn-ea"/>
              </a:rPr>
              <a:t>四个维度：</a:t>
            </a:r>
            <a:endParaRPr lang="zh-CN" altLang="en-US" sz="3200" b="1">
              <a:solidFill>
                <a:srgbClr val="F25BF4"/>
              </a:solidFill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288790" y="5044440"/>
            <a:ext cx="3613785" cy="583565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p>
            <a:pPr algn="l"/>
            <a:r>
              <a:rPr lang="en-US" altLang="zh-CN" sz="3200" b="1">
                <a:solidFill>
                  <a:srgbClr val="F25BF4"/>
                </a:solidFill>
                <a:sym typeface="+mn-ea"/>
              </a:rPr>
              <a:t>11</a:t>
            </a:r>
            <a:r>
              <a:rPr lang="zh-CN" altLang="en-US" sz="3200" b="1">
                <a:solidFill>
                  <a:srgbClr val="F25BF4"/>
                </a:solidFill>
                <a:sym typeface="+mn-ea"/>
              </a:rPr>
              <a:t>条具体措施</a:t>
            </a:r>
            <a:r>
              <a:rPr lang="en-US" altLang="zh-CN" sz="3200" b="1">
                <a:solidFill>
                  <a:srgbClr val="F25BF4"/>
                </a:solidFill>
                <a:sym typeface="+mn-ea"/>
              </a:rPr>
              <a:t>/</a:t>
            </a:r>
            <a:r>
              <a:rPr lang="zh-CN" altLang="en-US" sz="3200" b="1">
                <a:solidFill>
                  <a:srgbClr val="F25BF4"/>
                </a:solidFill>
                <a:sym typeface="+mn-ea"/>
              </a:rPr>
              <a:t>方法</a:t>
            </a:r>
            <a:endParaRPr lang="zh-CN" altLang="en-US" sz="3200" b="1">
              <a:solidFill>
                <a:srgbClr val="F25BF4"/>
              </a:solidFill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2923540" y="2560320"/>
            <a:ext cx="515366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algn="l">
              <a:lnSpc>
                <a:spcPct val="150000"/>
              </a:lnSpc>
              <a:buClr>
                <a:srgbClr val="F25BF4"/>
              </a:buClr>
              <a:buFont typeface="Wingdings" panose="05000000000000000000" charset="0"/>
              <a:buNone/>
            </a:pPr>
            <a:r>
              <a:rPr lang="zh-CN" sz="3200" b="1">
                <a:solidFill>
                  <a:schemeClr val="accent5"/>
                </a:solidFill>
                <a:sym typeface="+mn-ea"/>
              </a:rPr>
              <a:t>课程教学目标高阶化</a:t>
            </a:r>
            <a:endParaRPr lang="zh-CN" sz="3200" b="1">
              <a:solidFill>
                <a:schemeClr val="accent5"/>
              </a:solidFill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idx="1"/>
            <p:custDataLst>
              <p:tags r:id="rId1"/>
            </p:custDataLst>
          </p:nvPr>
        </p:nvSpPr>
        <p:spPr>
          <a:xfrm>
            <a:off x="697230" y="479425"/>
            <a:ext cx="9960610" cy="974725"/>
          </a:xfrm>
        </p:spPr>
        <p:txBody>
          <a:bodyPr/>
          <a:p>
            <a:pPr marL="507365" indent="-507365" algn="l">
              <a:lnSpc>
                <a:spcPct val="150000"/>
              </a:lnSpc>
              <a:buClrTx/>
              <a:buSzTx/>
              <a:buFont typeface="Wingdings" panose="05000000000000000000" charset="0"/>
              <a:buChar char="n"/>
            </a:pPr>
            <a:r>
              <a:rPr lang="zh-CN" altLang="en-US" sz="3200" b="1">
                <a:solidFill>
                  <a:srgbClr val="17C913"/>
                </a:solidFill>
                <a:sym typeface="+mn-ea"/>
              </a:rPr>
              <a:t>成果解决问题的方法</a:t>
            </a:r>
            <a:endParaRPr lang="zh-CN" altLang="en-US" sz="3200" b="1">
              <a:solidFill>
                <a:srgbClr val="17C913"/>
              </a:solidFill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23645" y="2767965"/>
            <a:ext cx="169989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3200" b="1">
                <a:solidFill>
                  <a:srgbClr val="F25BF4"/>
                </a:solidFill>
                <a:sym typeface="+mn-ea"/>
              </a:rPr>
              <a:t>措施</a:t>
            </a:r>
            <a:r>
              <a:rPr lang="en-US" altLang="zh-CN" sz="3200" b="1">
                <a:solidFill>
                  <a:srgbClr val="F25BF4"/>
                </a:solidFill>
                <a:sym typeface="+mn-ea"/>
              </a:rPr>
              <a:t> </a:t>
            </a:r>
            <a:r>
              <a:rPr lang="en-US" sz="3200" b="1">
                <a:solidFill>
                  <a:srgbClr val="F25BF4"/>
                </a:solidFill>
                <a:sym typeface="+mn-ea"/>
              </a:rPr>
              <a:t>1</a:t>
            </a:r>
            <a:r>
              <a:rPr lang="zh-CN" altLang="en-US" sz="3200" b="1">
                <a:solidFill>
                  <a:srgbClr val="F25BF4"/>
                </a:solidFill>
                <a:sym typeface="+mn-ea"/>
              </a:rPr>
              <a:t>：</a:t>
            </a:r>
            <a:endParaRPr lang="zh-CN" altLang="en-US" sz="3200" b="1">
              <a:solidFill>
                <a:srgbClr val="F25BF4"/>
              </a:solidFill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99695" y="212725"/>
            <a:ext cx="12408535" cy="5867400"/>
            <a:chOff x="480" y="1735"/>
            <a:chExt cx="19541" cy="9240"/>
          </a:xfrm>
        </p:grpSpPr>
        <p:sp>
          <p:nvSpPr>
            <p:cNvPr id="5" name="文本框 4"/>
            <p:cNvSpPr txBox="1"/>
            <p:nvPr/>
          </p:nvSpPr>
          <p:spPr>
            <a:xfrm>
              <a:off x="4575" y="1735"/>
              <a:ext cx="8261" cy="1452"/>
            </a:xfrm>
            <a:prstGeom prst="rect">
              <a:avLst/>
            </a:prstGeom>
            <a:solidFill>
              <a:srgbClr val="F6AF7E"/>
            </a:solidFill>
          </p:spPr>
          <p:txBody>
            <a:bodyPr wrap="square" rtlCol="0" anchor="t">
              <a:spAutoFit/>
            </a:bodyPr>
            <a:p>
              <a:pPr>
                <a:lnSpc>
                  <a:spcPct val="150000"/>
                </a:lnSpc>
              </a:pPr>
              <a:r>
                <a:rPr lang="zh-CN" altLang="en-US" sz="1800" b="1" dirty="0">
                  <a:solidFill>
                    <a:schemeClr val="lt1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●</a:t>
              </a:r>
              <a:r>
                <a:rPr lang="en-US" altLang="zh-CN" sz="1800" b="1" dirty="0">
                  <a:solidFill>
                    <a:schemeClr val="lt1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 </a:t>
              </a:r>
              <a:r>
                <a:rPr lang="zh-CN" altLang="en-US" sz="1800" b="1" dirty="0">
                  <a:solidFill>
                    <a:schemeClr val="lt1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无机化学和分析化学的基础理论和基本应用。</a:t>
              </a:r>
              <a:endParaRPr lang="zh-CN" altLang="en-US" sz="1800" b="1" dirty="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800" b="1" dirty="0">
                  <a:solidFill>
                    <a:schemeClr val="lt1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●</a:t>
              </a:r>
              <a:r>
                <a:rPr lang="zh-CN" altLang="en-US" sz="1800" b="1" dirty="0">
                  <a:solidFill>
                    <a:schemeClr val="lt1"/>
                  </a:solidFill>
                  <a:latin typeface="微软雅黑" panose="020B0503020204020204" charset="-122"/>
                  <a:ea typeface="微软雅黑" panose="020B0503020204020204" charset="-122"/>
                </a:rPr>
                <a:t>了解课程相关的新思想、新方法和新技术。</a:t>
              </a:r>
              <a:endParaRPr lang="zh-CN" altLang="en-US" sz="1800" b="1" dirty="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13125" y="1934"/>
              <a:ext cx="6896" cy="7522"/>
              <a:chOff x="11805" y="2455"/>
              <a:chExt cx="6896" cy="7522"/>
            </a:xfrm>
          </p:grpSpPr>
          <p:pic>
            <p:nvPicPr>
              <p:cNvPr id="7" name="图片 6"/>
              <p:cNvPicPr>
                <a:picLocks noChangeAspect="1"/>
              </p:cNvPicPr>
              <p:nvPr>
                <p:custDataLst>
                  <p:tags r:id="rId1"/>
                </p:custDataLst>
              </p:nvPr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5165" y="3716"/>
                <a:ext cx="3536" cy="5001"/>
              </a:xfrm>
              <a:prstGeom prst="rect">
                <a:avLst/>
              </a:prstGeom>
            </p:spPr>
          </p:pic>
          <p:sp>
            <p:nvSpPr>
              <p:cNvPr id="24" name="任意多边形: 形状 9"/>
              <p:cNvSpPr/>
              <p:nvPr/>
            </p:nvSpPr>
            <p:spPr>
              <a:xfrm>
                <a:off x="15285" y="2455"/>
                <a:ext cx="2012" cy="1882"/>
              </a:xfrm>
              <a:custGeom>
                <a:avLst/>
                <a:gdLst>
                  <a:gd name="connsiteX0" fmla="*/ 0 w 1258661"/>
                  <a:gd name="connsiteY0" fmla="*/ 629331 h 1258661"/>
                  <a:gd name="connsiteX1" fmla="*/ 629331 w 1258661"/>
                  <a:gd name="connsiteY1" fmla="*/ 0 h 1258661"/>
                  <a:gd name="connsiteX2" fmla="*/ 1258662 w 1258661"/>
                  <a:gd name="connsiteY2" fmla="*/ 629331 h 1258661"/>
                  <a:gd name="connsiteX3" fmla="*/ 629331 w 1258661"/>
                  <a:gd name="connsiteY3" fmla="*/ 1258662 h 1258661"/>
                  <a:gd name="connsiteX4" fmla="*/ 0 w 1258661"/>
                  <a:gd name="connsiteY4" fmla="*/ 629331 h 12586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58661" h="1258661">
                    <a:moveTo>
                      <a:pt x="0" y="629331"/>
                    </a:moveTo>
                    <a:cubicBezTo>
                      <a:pt x="0" y="281761"/>
                      <a:pt x="281761" y="0"/>
                      <a:pt x="629331" y="0"/>
                    </a:cubicBezTo>
                    <a:cubicBezTo>
                      <a:pt x="976901" y="0"/>
                      <a:pt x="1258662" y="281761"/>
                      <a:pt x="1258662" y="629331"/>
                    </a:cubicBezTo>
                    <a:cubicBezTo>
                      <a:pt x="1258662" y="976901"/>
                      <a:pt x="976901" y="1258662"/>
                      <a:pt x="629331" y="1258662"/>
                    </a:cubicBezTo>
                    <a:cubicBezTo>
                      <a:pt x="281761" y="1258662"/>
                      <a:pt x="0" y="976901"/>
                      <a:pt x="0" y="629331"/>
                    </a:cubicBezTo>
                    <a:close/>
                  </a:path>
                </a:pathLst>
              </a:custGeom>
              <a:solidFill>
                <a:srgbClr val="EC60EE"/>
              </a:solidFill>
            </p:spPr>
            <p:style>
              <a:lnRef idx="2">
                <a:sysClr val="window" lastClr="FFFFFF">
                  <a:hueOff val="0"/>
                  <a:satOff val="0"/>
                  <a:lumOff val="0"/>
                  <a:alphaOff val="0"/>
                </a:sysClr>
              </a:lnRef>
              <a:fillRef idx="1">
                <a:srgbClr val="9BB955">
                  <a:hueOff val="0"/>
                  <a:satOff val="0"/>
                  <a:lumOff val="0"/>
                  <a:alphaOff val="0"/>
                </a:srgbClr>
              </a:fillRef>
              <a:effectRef idx="0">
                <a:srgbClr val="9BB955">
                  <a:hueOff val="0"/>
                  <a:satOff val="0"/>
                  <a:lumOff val="0"/>
                  <a:alphaOff val="0"/>
                </a:srgbClr>
              </a:effectRef>
              <a:fontRef idx="minor">
                <a:sysClr val="window" lastClr="FFFFFF"/>
              </a:fontRef>
            </p:style>
            <p:txBody>
              <a:bodyPr spcFirstLastPara="0" vert="horz" wrap="square" lIns="210997" tIns="210997" rIns="210997" bIns="210997" numCol="1" spcCol="1270" anchor="ctr" anchorCtr="0">
                <a:noAutofit/>
              </a:bodyPr>
              <a:p>
                <a:pPr marL="0" lvl="0" indent="0" algn="ctr" defTabSz="9334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r>
                  <a:rPr lang="zh-CN" altLang="en-US" sz="2800" b="1" kern="1200" dirty="0">
                    <a:latin typeface="微软雅黑" panose="020B0503020204020204" charset="-122"/>
                    <a:ea typeface="微软雅黑" panose="020B0503020204020204" charset="-122"/>
                  </a:rPr>
                  <a:t>导</a:t>
                </a:r>
                <a:r>
                  <a:rPr lang="en-US" altLang="zh-CN" sz="2800" b="1" kern="1200" dirty="0">
                    <a:latin typeface="微软雅黑" panose="020B0503020204020204" charset="-122"/>
                    <a:ea typeface="微软雅黑" panose="020B0503020204020204" charset="-122"/>
                  </a:rPr>
                  <a:t> </a:t>
                </a:r>
                <a:r>
                  <a:rPr lang="zh-CN" altLang="en-US" sz="2800" b="1" kern="1200" dirty="0">
                    <a:latin typeface="微软雅黑" panose="020B0503020204020204" charset="-122"/>
                    <a:ea typeface="微软雅黑" panose="020B0503020204020204" charset="-122"/>
                  </a:rPr>
                  <a:t>教</a:t>
                </a:r>
                <a:endParaRPr lang="zh-CN" altLang="en-US" sz="2800" b="1" kern="1200" dirty="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8" name="任意多边形: 形状 9"/>
              <p:cNvSpPr/>
              <p:nvPr/>
            </p:nvSpPr>
            <p:spPr>
              <a:xfrm>
                <a:off x="15285" y="8095"/>
                <a:ext cx="2012" cy="1882"/>
              </a:xfrm>
              <a:custGeom>
                <a:avLst/>
                <a:gdLst>
                  <a:gd name="connsiteX0" fmla="*/ 0 w 1258661"/>
                  <a:gd name="connsiteY0" fmla="*/ 629331 h 1258661"/>
                  <a:gd name="connsiteX1" fmla="*/ 629331 w 1258661"/>
                  <a:gd name="connsiteY1" fmla="*/ 0 h 1258661"/>
                  <a:gd name="connsiteX2" fmla="*/ 1258662 w 1258661"/>
                  <a:gd name="connsiteY2" fmla="*/ 629331 h 1258661"/>
                  <a:gd name="connsiteX3" fmla="*/ 629331 w 1258661"/>
                  <a:gd name="connsiteY3" fmla="*/ 1258662 h 1258661"/>
                  <a:gd name="connsiteX4" fmla="*/ 0 w 1258661"/>
                  <a:gd name="connsiteY4" fmla="*/ 629331 h 12586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58661" h="1258661">
                    <a:moveTo>
                      <a:pt x="0" y="629331"/>
                    </a:moveTo>
                    <a:cubicBezTo>
                      <a:pt x="0" y="281761"/>
                      <a:pt x="281761" y="0"/>
                      <a:pt x="629331" y="0"/>
                    </a:cubicBezTo>
                    <a:cubicBezTo>
                      <a:pt x="976901" y="0"/>
                      <a:pt x="1258662" y="281761"/>
                      <a:pt x="1258662" y="629331"/>
                    </a:cubicBezTo>
                    <a:cubicBezTo>
                      <a:pt x="1258662" y="976901"/>
                      <a:pt x="976901" y="1258662"/>
                      <a:pt x="629331" y="1258662"/>
                    </a:cubicBezTo>
                    <a:cubicBezTo>
                      <a:pt x="281761" y="1258662"/>
                      <a:pt x="0" y="976901"/>
                      <a:pt x="0" y="629331"/>
                    </a:cubicBezTo>
                    <a:close/>
                  </a:path>
                </a:pathLst>
              </a:custGeom>
              <a:solidFill>
                <a:srgbClr val="EC60EE"/>
              </a:solidFill>
            </p:spPr>
            <p:style>
              <a:lnRef idx="2">
                <a:sysClr val="window" lastClr="FFFFFF">
                  <a:hueOff val="0"/>
                  <a:satOff val="0"/>
                  <a:lumOff val="0"/>
                  <a:alphaOff val="0"/>
                </a:sysClr>
              </a:lnRef>
              <a:fillRef idx="1">
                <a:srgbClr val="9BB955">
                  <a:hueOff val="0"/>
                  <a:satOff val="0"/>
                  <a:lumOff val="0"/>
                  <a:alphaOff val="0"/>
                </a:srgbClr>
              </a:fillRef>
              <a:effectRef idx="0">
                <a:srgbClr val="9BB955">
                  <a:hueOff val="0"/>
                  <a:satOff val="0"/>
                  <a:lumOff val="0"/>
                  <a:alphaOff val="0"/>
                </a:srgbClr>
              </a:effectRef>
              <a:fontRef idx="minor">
                <a:sysClr val="window" lastClr="FFFFFF"/>
              </a:fontRef>
            </p:style>
            <p:txBody>
              <a:bodyPr spcFirstLastPara="0" vert="horz" wrap="square" lIns="210997" tIns="210997" rIns="210997" bIns="210997" numCol="1" spcCol="1270" anchor="ctr" anchorCtr="0">
                <a:noAutofit/>
              </a:bodyPr>
              <a:p>
                <a:pPr marL="0" lvl="0" indent="0" algn="ctr" defTabSz="9334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r>
                  <a:rPr lang="zh-CN" altLang="en-US" sz="2800" b="1" kern="1200" dirty="0">
                    <a:latin typeface="微软雅黑" panose="020B0503020204020204" charset="-122"/>
                    <a:ea typeface="微软雅黑" panose="020B0503020204020204" charset="-122"/>
                  </a:rPr>
                  <a:t>导</a:t>
                </a:r>
                <a:r>
                  <a:rPr lang="en-US" altLang="zh-CN" sz="2800" b="1" kern="1200" dirty="0">
                    <a:latin typeface="微软雅黑" panose="020B0503020204020204" charset="-122"/>
                    <a:ea typeface="微软雅黑" panose="020B0503020204020204" charset="-122"/>
                  </a:rPr>
                  <a:t> </a:t>
                </a:r>
                <a:r>
                  <a:rPr lang="zh-CN" altLang="en-US" sz="2800" b="1" kern="1200" dirty="0">
                    <a:latin typeface="微软雅黑" panose="020B0503020204020204" charset="-122"/>
                    <a:ea typeface="微软雅黑" panose="020B0503020204020204" charset="-122"/>
                  </a:rPr>
                  <a:t>学</a:t>
                </a:r>
                <a:endParaRPr lang="zh-CN" altLang="en-US" sz="2800" b="1" kern="1200" dirty="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9" name="任意多边形: 形状 9"/>
              <p:cNvSpPr/>
              <p:nvPr/>
            </p:nvSpPr>
            <p:spPr>
              <a:xfrm>
                <a:off x="11805" y="5122"/>
                <a:ext cx="3253" cy="2188"/>
              </a:xfrm>
              <a:custGeom>
                <a:avLst/>
                <a:gdLst>
                  <a:gd name="connsiteX0" fmla="*/ 0 w 1258661"/>
                  <a:gd name="connsiteY0" fmla="*/ 629331 h 1258661"/>
                  <a:gd name="connsiteX1" fmla="*/ 629331 w 1258661"/>
                  <a:gd name="connsiteY1" fmla="*/ 0 h 1258661"/>
                  <a:gd name="connsiteX2" fmla="*/ 1258662 w 1258661"/>
                  <a:gd name="connsiteY2" fmla="*/ 629331 h 1258661"/>
                  <a:gd name="connsiteX3" fmla="*/ 629331 w 1258661"/>
                  <a:gd name="connsiteY3" fmla="*/ 1258662 h 1258661"/>
                  <a:gd name="connsiteX4" fmla="*/ 0 w 1258661"/>
                  <a:gd name="connsiteY4" fmla="*/ 629331 h 12586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58661" h="1258661">
                    <a:moveTo>
                      <a:pt x="0" y="629331"/>
                    </a:moveTo>
                    <a:cubicBezTo>
                      <a:pt x="0" y="281761"/>
                      <a:pt x="281761" y="0"/>
                      <a:pt x="629331" y="0"/>
                    </a:cubicBezTo>
                    <a:cubicBezTo>
                      <a:pt x="976901" y="0"/>
                      <a:pt x="1258662" y="281761"/>
                      <a:pt x="1258662" y="629331"/>
                    </a:cubicBezTo>
                    <a:cubicBezTo>
                      <a:pt x="1258662" y="976901"/>
                      <a:pt x="976901" y="1258662"/>
                      <a:pt x="629331" y="1258662"/>
                    </a:cubicBezTo>
                    <a:cubicBezTo>
                      <a:pt x="281761" y="1258662"/>
                      <a:pt x="0" y="976901"/>
                      <a:pt x="0" y="629331"/>
                    </a:cubicBezTo>
                    <a:close/>
                  </a:path>
                </a:pathLst>
              </a:custGeom>
              <a:solidFill>
                <a:srgbClr val="92D050"/>
              </a:solidFill>
            </p:spPr>
            <p:style>
              <a:lnRef idx="2">
                <a:sysClr val="window" lastClr="FFFFFF">
                  <a:hueOff val="0"/>
                  <a:satOff val="0"/>
                  <a:lumOff val="0"/>
                  <a:alphaOff val="0"/>
                </a:sysClr>
              </a:lnRef>
              <a:fillRef idx="1">
                <a:srgbClr val="9BB955">
                  <a:hueOff val="0"/>
                  <a:satOff val="0"/>
                  <a:lumOff val="0"/>
                  <a:alphaOff val="0"/>
                </a:srgbClr>
              </a:fillRef>
              <a:effectRef idx="0">
                <a:srgbClr val="9BB955">
                  <a:hueOff val="0"/>
                  <a:satOff val="0"/>
                  <a:lumOff val="0"/>
                  <a:alphaOff val="0"/>
                </a:srgbClr>
              </a:effectRef>
              <a:fontRef idx="minor">
                <a:sysClr val="window" lastClr="FFFFFF"/>
              </a:fontRef>
            </p:style>
            <p:txBody>
              <a:bodyPr spcFirstLastPara="0" vert="horz" wrap="square" lIns="210997" tIns="210997" rIns="210997" bIns="210997" numCol="1" spcCol="1270" anchor="ctr" anchorCtr="0">
                <a:noAutofit/>
              </a:bodyPr>
              <a:p>
                <a:pPr marL="0" lvl="0" indent="0" algn="ctr" defTabSz="9334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r>
                  <a:rPr lang="zh-CN" altLang="en-US" sz="2800" b="1" kern="1200" dirty="0">
                    <a:solidFill>
                      <a:srgbClr val="FF0000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教学目标</a:t>
                </a:r>
                <a:endParaRPr lang="zh-CN" altLang="en-US" sz="2800" b="1" kern="1200" dirty="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1" name="燕尾形箭头 10"/>
              <p:cNvSpPr/>
              <p:nvPr/>
            </p:nvSpPr>
            <p:spPr>
              <a:xfrm rot="19080000">
                <a:off x="14017" y="4237"/>
                <a:ext cx="1595" cy="767"/>
              </a:xfrm>
              <a:prstGeom prst="notchedRightArrow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12" name="燕尾形箭头 11"/>
              <p:cNvSpPr/>
              <p:nvPr/>
            </p:nvSpPr>
            <p:spPr>
              <a:xfrm rot="2700000">
                <a:off x="14017" y="7450"/>
                <a:ext cx="1595" cy="767"/>
              </a:xfrm>
              <a:prstGeom prst="notchedRightArrow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6140" y="3456"/>
              <a:ext cx="5090" cy="4479"/>
              <a:chOff x="2445" y="4687"/>
              <a:chExt cx="5090" cy="4479"/>
            </a:xfrm>
          </p:grpSpPr>
          <p:sp>
            <p:nvSpPr>
              <p:cNvPr id="13" name="任意多边形: 形状 9"/>
              <p:cNvSpPr/>
              <p:nvPr/>
            </p:nvSpPr>
            <p:spPr>
              <a:xfrm>
                <a:off x="3605" y="4687"/>
                <a:ext cx="2810" cy="2622"/>
              </a:xfrm>
              <a:custGeom>
                <a:avLst/>
                <a:gdLst>
                  <a:gd name="connsiteX0" fmla="*/ 0 w 1258661"/>
                  <a:gd name="connsiteY0" fmla="*/ 629331 h 1258661"/>
                  <a:gd name="connsiteX1" fmla="*/ 629331 w 1258661"/>
                  <a:gd name="connsiteY1" fmla="*/ 0 h 1258661"/>
                  <a:gd name="connsiteX2" fmla="*/ 1258662 w 1258661"/>
                  <a:gd name="connsiteY2" fmla="*/ 629331 h 1258661"/>
                  <a:gd name="connsiteX3" fmla="*/ 629331 w 1258661"/>
                  <a:gd name="connsiteY3" fmla="*/ 1258662 h 1258661"/>
                  <a:gd name="connsiteX4" fmla="*/ 0 w 1258661"/>
                  <a:gd name="connsiteY4" fmla="*/ 629331 h 12586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58661" h="1258661">
                    <a:moveTo>
                      <a:pt x="0" y="629331"/>
                    </a:moveTo>
                    <a:cubicBezTo>
                      <a:pt x="0" y="281761"/>
                      <a:pt x="281761" y="0"/>
                      <a:pt x="629331" y="0"/>
                    </a:cubicBezTo>
                    <a:cubicBezTo>
                      <a:pt x="976901" y="0"/>
                      <a:pt x="1258662" y="281761"/>
                      <a:pt x="1258662" y="629331"/>
                    </a:cubicBezTo>
                    <a:cubicBezTo>
                      <a:pt x="1258662" y="976901"/>
                      <a:pt x="976901" y="1258662"/>
                      <a:pt x="629331" y="1258662"/>
                    </a:cubicBezTo>
                    <a:cubicBezTo>
                      <a:pt x="281761" y="1258662"/>
                      <a:pt x="0" y="976901"/>
                      <a:pt x="0" y="629331"/>
                    </a:cubicBezTo>
                    <a:close/>
                  </a:path>
                </a:pathLst>
              </a:custGeom>
              <a:solidFill>
                <a:srgbClr val="92D050">
                  <a:alpha val="66000"/>
                </a:srgbClr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ysClr val="window" lastClr="FFFFFF">
                  <a:hueOff val="0"/>
                  <a:satOff val="0"/>
                  <a:lumOff val="0"/>
                  <a:alphaOff val="0"/>
                </a:sysClr>
              </a:lnRef>
              <a:fillRef idx="1">
                <a:srgbClr val="9BB955">
                  <a:hueOff val="0"/>
                  <a:satOff val="0"/>
                  <a:lumOff val="0"/>
                  <a:alphaOff val="0"/>
                </a:srgbClr>
              </a:fillRef>
              <a:effectRef idx="0">
                <a:srgbClr val="9BB955">
                  <a:hueOff val="0"/>
                  <a:satOff val="0"/>
                  <a:lumOff val="0"/>
                  <a:alphaOff val="0"/>
                </a:srgbClr>
              </a:effectRef>
              <a:fontRef idx="minor">
                <a:sysClr val="window" lastClr="FFFFFF"/>
              </a:fontRef>
            </p:style>
            <p:txBody>
              <a:bodyPr spcFirstLastPara="0" vert="horz" wrap="square" lIns="210997" tIns="210997" rIns="210997" bIns="210997" numCol="1" spcCol="1270" anchor="ctr" anchorCtr="0">
                <a:noAutofit/>
              </a:bodyPr>
              <a:p>
                <a:pPr marL="0" lvl="0" indent="0" algn="ctr" defTabSz="9334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r>
                  <a:rPr lang="zh-CN" altLang="zh-CN" sz="2000" b="1" kern="1200" dirty="0">
                    <a:latin typeface="微软雅黑" panose="020B0503020204020204" charset="-122"/>
                    <a:ea typeface="微软雅黑" panose="020B0503020204020204" charset="-122"/>
                  </a:rPr>
                  <a:t>知识目标</a:t>
                </a:r>
                <a:endParaRPr lang="zh-CN" altLang="zh-CN" sz="2000" b="1" kern="1200" dirty="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5" name="任意多边形: 形状 9"/>
              <p:cNvSpPr/>
              <p:nvPr/>
            </p:nvSpPr>
            <p:spPr>
              <a:xfrm>
                <a:off x="4725" y="6544"/>
                <a:ext cx="2810" cy="2622"/>
              </a:xfrm>
              <a:custGeom>
                <a:avLst/>
                <a:gdLst>
                  <a:gd name="connsiteX0" fmla="*/ 0 w 1258661"/>
                  <a:gd name="connsiteY0" fmla="*/ 629331 h 1258661"/>
                  <a:gd name="connsiteX1" fmla="*/ 629331 w 1258661"/>
                  <a:gd name="connsiteY1" fmla="*/ 0 h 1258661"/>
                  <a:gd name="connsiteX2" fmla="*/ 1258662 w 1258661"/>
                  <a:gd name="connsiteY2" fmla="*/ 629331 h 1258661"/>
                  <a:gd name="connsiteX3" fmla="*/ 629331 w 1258661"/>
                  <a:gd name="connsiteY3" fmla="*/ 1258662 h 1258661"/>
                  <a:gd name="connsiteX4" fmla="*/ 0 w 1258661"/>
                  <a:gd name="connsiteY4" fmla="*/ 629331 h 12586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58661" h="1258661">
                    <a:moveTo>
                      <a:pt x="0" y="629331"/>
                    </a:moveTo>
                    <a:cubicBezTo>
                      <a:pt x="0" y="281761"/>
                      <a:pt x="281761" y="0"/>
                      <a:pt x="629331" y="0"/>
                    </a:cubicBezTo>
                    <a:cubicBezTo>
                      <a:pt x="976901" y="0"/>
                      <a:pt x="1258662" y="281761"/>
                      <a:pt x="1258662" y="629331"/>
                    </a:cubicBezTo>
                    <a:cubicBezTo>
                      <a:pt x="1258662" y="976901"/>
                      <a:pt x="976901" y="1258662"/>
                      <a:pt x="629331" y="1258662"/>
                    </a:cubicBezTo>
                    <a:cubicBezTo>
                      <a:pt x="281761" y="1258662"/>
                      <a:pt x="0" y="976901"/>
                      <a:pt x="0" y="629331"/>
                    </a:cubicBezTo>
                    <a:close/>
                  </a:path>
                </a:pathLst>
              </a:custGeom>
              <a:solidFill>
                <a:srgbClr val="00B0F0">
                  <a:alpha val="56000"/>
                </a:srgbClr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ysClr val="window" lastClr="FFFFFF">
                  <a:hueOff val="0"/>
                  <a:satOff val="0"/>
                  <a:lumOff val="0"/>
                  <a:alphaOff val="0"/>
                </a:sysClr>
              </a:lnRef>
              <a:fillRef idx="1">
                <a:srgbClr val="9BB955">
                  <a:hueOff val="0"/>
                  <a:satOff val="0"/>
                  <a:lumOff val="0"/>
                  <a:alphaOff val="0"/>
                </a:srgbClr>
              </a:fillRef>
              <a:effectRef idx="0">
                <a:srgbClr val="9BB955">
                  <a:hueOff val="0"/>
                  <a:satOff val="0"/>
                  <a:lumOff val="0"/>
                  <a:alphaOff val="0"/>
                </a:srgbClr>
              </a:effectRef>
              <a:fontRef idx="minor">
                <a:sysClr val="window" lastClr="FFFFFF"/>
              </a:fontRef>
            </p:style>
            <p:txBody>
              <a:bodyPr spcFirstLastPara="0" vert="horz" wrap="square" lIns="210997" tIns="210997" rIns="210997" bIns="210997" numCol="1" spcCol="1270" anchor="ctr" anchorCtr="0">
                <a:noAutofit/>
              </a:bodyPr>
              <a:p>
                <a:pPr marL="0" lvl="0" indent="0" algn="r" defTabSz="9334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r>
                  <a:rPr lang="zh-CN" altLang="zh-CN" sz="2000" b="1" kern="1200" dirty="0">
                    <a:latin typeface="微软雅黑" panose="020B0503020204020204" charset="-122"/>
                    <a:ea typeface="微软雅黑" panose="020B0503020204020204" charset="-122"/>
                  </a:rPr>
                  <a:t>价值目标</a:t>
                </a:r>
                <a:endParaRPr lang="zh-CN" altLang="zh-CN" sz="2000" b="1" kern="1200" dirty="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6" name="任意多边形: 形状 9"/>
              <p:cNvSpPr/>
              <p:nvPr/>
            </p:nvSpPr>
            <p:spPr>
              <a:xfrm>
                <a:off x="2445" y="6544"/>
                <a:ext cx="2810" cy="2622"/>
              </a:xfrm>
              <a:custGeom>
                <a:avLst/>
                <a:gdLst>
                  <a:gd name="connsiteX0" fmla="*/ 0 w 1258661"/>
                  <a:gd name="connsiteY0" fmla="*/ 629331 h 1258661"/>
                  <a:gd name="connsiteX1" fmla="*/ 629331 w 1258661"/>
                  <a:gd name="connsiteY1" fmla="*/ 0 h 1258661"/>
                  <a:gd name="connsiteX2" fmla="*/ 1258662 w 1258661"/>
                  <a:gd name="connsiteY2" fmla="*/ 629331 h 1258661"/>
                  <a:gd name="connsiteX3" fmla="*/ 629331 w 1258661"/>
                  <a:gd name="connsiteY3" fmla="*/ 1258662 h 1258661"/>
                  <a:gd name="connsiteX4" fmla="*/ 0 w 1258661"/>
                  <a:gd name="connsiteY4" fmla="*/ 629331 h 12586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58661" h="1258661">
                    <a:moveTo>
                      <a:pt x="0" y="629331"/>
                    </a:moveTo>
                    <a:cubicBezTo>
                      <a:pt x="0" y="281761"/>
                      <a:pt x="281761" y="0"/>
                      <a:pt x="629331" y="0"/>
                    </a:cubicBezTo>
                    <a:cubicBezTo>
                      <a:pt x="976901" y="0"/>
                      <a:pt x="1258662" y="281761"/>
                      <a:pt x="1258662" y="629331"/>
                    </a:cubicBezTo>
                    <a:cubicBezTo>
                      <a:pt x="1258662" y="976901"/>
                      <a:pt x="976901" y="1258662"/>
                      <a:pt x="629331" y="1258662"/>
                    </a:cubicBezTo>
                    <a:cubicBezTo>
                      <a:pt x="281761" y="1258662"/>
                      <a:pt x="0" y="976901"/>
                      <a:pt x="0" y="629331"/>
                    </a:cubicBezTo>
                    <a:close/>
                  </a:path>
                </a:pathLst>
              </a:custGeom>
              <a:solidFill>
                <a:srgbClr val="F987ED">
                  <a:alpha val="54000"/>
                </a:srgbClr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54000"/>
                  </a:prstClr>
                </a:outerShdw>
              </a:effectLst>
            </p:spPr>
            <p:style>
              <a:lnRef idx="2">
                <a:sysClr val="window" lastClr="FFFFFF">
                  <a:hueOff val="0"/>
                  <a:satOff val="0"/>
                  <a:lumOff val="0"/>
                  <a:alphaOff val="0"/>
                </a:sysClr>
              </a:lnRef>
              <a:fillRef idx="1">
                <a:srgbClr val="9BB955">
                  <a:hueOff val="0"/>
                  <a:satOff val="0"/>
                  <a:lumOff val="0"/>
                  <a:alphaOff val="0"/>
                </a:srgbClr>
              </a:fillRef>
              <a:effectRef idx="0">
                <a:srgbClr val="9BB955">
                  <a:hueOff val="0"/>
                  <a:satOff val="0"/>
                  <a:lumOff val="0"/>
                  <a:alphaOff val="0"/>
                </a:srgbClr>
              </a:effectRef>
              <a:fontRef idx="minor">
                <a:sysClr val="window" lastClr="FFFFFF"/>
              </a:fontRef>
            </p:style>
            <p:txBody>
              <a:bodyPr spcFirstLastPara="0" vert="horz" wrap="square" lIns="210997" tIns="210997" rIns="210997" bIns="210997" numCol="1" spcCol="1270" anchor="ctr" anchorCtr="0">
                <a:noAutofit/>
              </a:bodyPr>
              <a:p>
                <a:pPr marL="0" lvl="0" indent="0" algn="l" defTabSz="9334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r>
                  <a:rPr lang="zh-CN" altLang="zh-CN" sz="2000" b="1" kern="1200" dirty="0">
                    <a:latin typeface="微软雅黑" panose="020B0503020204020204" charset="-122"/>
                    <a:ea typeface="微软雅黑" panose="020B0503020204020204" charset="-122"/>
                  </a:rPr>
                  <a:t>能力目标</a:t>
                </a:r>
                <a:endParaRPr lang="zh-CN" altLang="zh-CN" sz="2000" b="1" kern="1200" dirty="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17" name="文本框 16"/>
            <p:cNvSpPr txBox="1"/>
            <p:nvPr/>
          </p:nvSpPr>
          <p:spPr>
            <a:xfrm>
              <a:off x="480" y="5229"/>
              <a:ext cx="5299" cy="2761"/>
            </a:xfrm>
            <a:prstGeom prst="rect">
              <a:avLst/>
            </a:prstGeom>
            <a:solidFill>
              <a:srgbClr val="92D050"/>
            </a:solidFill>
          </p:spPr>
          <p:txBody>
            <a:bodyPr wrap="square" rtlCol="0" anchor="t">
              <a:spAutoFit/>
            </a:bodyPr>
            <a:p>
              <a:pPr>
                <a:lnSpc>
                  <a:spcPct val="150000"/>
                </a:lnSpc>
              </a:pPr>
              <a:r>
                <a:rPr lang="zh-CN" altLang="en-US" sz="1800" b="1" dirty="0">
                  <a:solidFill>
                    <a:schemeClr val="lt1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●</a:t>
              </a:r>
              <a:r>
                <a:rPr lang="en-US" altLang="zh-CN" sz="1800" b="1" dirty="0">
                  <a:solidFill>
                    <a:schemeClr val="lt1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 </a:t>
              </a:r>
              <a:r>
                <a:rPr lang="zh-CN" altLang="en-US" sz="1800" b="1" dirty="0">
                  <a:solidFill>
                    <a:schemeClr val="lt1"/>
                  </a:solidFill>
                  <a:latin typeface="微软雅黑" panose="020B0503020204020204" charset="-122"/>
                  <a:ea typeface="微软雅黑" panose="020B0503020204020204" charset="-122"/>
                </a:rPr>
                <a:t>理论联系实际，能够应用有关化学知识解决实际问题。</a:t>
              </a:r>
              <a:endParaRPr lang="zh-CN" altLang="en-US" sz="1800" b="1" dirty="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800" b="1" dirty="0">
                  <a:solidFill>
                    <a:schemeClr val="lt1"/>
                  </a:solidFill>
                  <a:latin typeface="微软雅黑" panose="020B0503020204020204" charset="-122"/>
                  <a:ea typeface="微软雅黑" panose="020B0503020204020204" charset="-122"/>
                </a:rPr>
                <a:t>●</a:t>
              </a:r>
              <a:r>
                <a:rPr lang="en-US" altLang="zh-CN" sz="1800" b="1" dirty="0">
                  <a:solidFill>
                    <a:schemeClr val="lt1"/>
                  </a:solidFill>
                  <a:latin typeface="微软雅黑" panose="020B0503020204020204" charset="-122"/>
                  <a:ea typeface="微软雅黑" panose="020B0503020204020204" charset="-122"/>
                </a:rPr>
                <a:t> </a:t>
              </a:r>
              <a:r>
                <a:rPr lang="zh-CN" altLang="en-US" sz="1800" b="1" dirty="0">
                  <a:solidFill>
                    <a:schemeClr val="lt1"/>
                  </a:solidFill>
                  <a:latin typeface="微软雅黑" panose="020B0503020204020204" charset="-122"/>
                  <a:ea typeface="微软雅黑" panose="020B0503020204020204" charset="-122"/>
                </a:rPr>
                <a:t>具备一定的科学思维方法、创新意识和思辨能力。</a:t>
              </a:r>
              <a:endParaRPr lang="zh-CN" altLang="en-US" sz="1800" b="1" dirty="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5786" y="8215"/>
              <a:ext cx="8695" cy="2761"/>
            </a:xfrm>
            <a:prstGeom prst="rect">
              <a:avLst/>
            </a:prstGeom>
            <a:solidFill>
              <a:srgbClr val="00B0F0"/>
            </a:solidFill>
          </p:spPr>
          <p:txBody>
            <a:bodyPr wrap="square" rtlCol="0" anchor="t">
              <a:spAutoFit/>
            </a:bodyPr>
            <a:p>
              <a:pPr>
                <a:lnSpc>
                  <a:spcPct val="150000"/>
                </a:lnSpc>
              </a:pPr>
              <a:r>
                <a:rPr lang="zh-CN" altLang="en-US" sz="1800" b="1" dirty="0">
                  <a:solidFill>
                    <a:schemeClr val="lt1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●</a:t>
              </a:r>
              <a:r>
                <a:rPr lang="en-US" altLang="zh-CN" sz="1800" b="1" dirty="0">
                  <a:solidFill>
                    <a:schemeClr val="lt1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 </a:t>
              </a:r>
              <a:r>
                <a:rPr lang="zh-CN" altLang="en-US" sz="1800" b="1" dirty="0">
                  <a:solidFill>
                    <a:schemeClr val="lt1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探索未知、追求真理、勇攀科学高峰的科学家精神。</a:t>
              </a:r>
              <a:endParaRPr lang="zh-CN" altLang="en-US" sz="1800" b="1" dirty="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800" b="1" dirty="0">
                  <a:solidFill>
                    <a:schemeClr val="lt1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●</a:t>
              </a:r>
              <a:r>
                <a:rPr lang="en-US" altLang="zh-CN" sz="1800" b="1" dirty="0">
                  <a:solidFill>
                    <a:schemeClr val="lt1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 </a:t>
              </a:r>
              <a:r>
                <a:rPr lang="zh-CN" altLang="en-US" sz="1800" b="1" dirty="0">
                  <a:solidFill>
                    <a:schemeClr val="lt1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严谨务实和团队协作精神</a:t>
              </a:r>
              <a:endParaRPr lang="zh-CN" altLang="en-US" sz="1800" b="1" dirty="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800" b="1" dirty="0">
                  <a:solidFill>
                    <a:schemeClr val="lt1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●</a:t>
              </a:r>
              <a:r>
                <a:rPr lang="en-US" altLang="zh-CN" sz="1800" b="1" dirty="0">
                  <a:solidFill>
                    <a:schemeClr val="lt1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 </a:t>
              </a:r>
              <a:r>
                <a:rPr lang="zh-CN" altLang="en-US" sz="1800" b="1" dirty="0">
                  <a:solidFill>
                    <a:schemeClr val="lt1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自主学习、批判性思维习惯养成。</a:t>
              </a:r>
              <a:endParaRPr lang="zh-CN" altLang="en-US" sz="1800" b="1" dirty="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800" b="1" dirty="0">
                  <a:solidFill>
                    <a:schemeClr val="lt1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●</a:t>
              </a:r>
              <a:r>
                <a:rPr lang="en-US" altLang="zh-CN" sz="1800" b="1" dirty="0">
                  <a:solidFill>
                    <a:schemeClr val="lt1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 </a:t>
              </a:r>
              <a:r>
                <a:rPr lang="zh-CN" altLang="en-US" sz="1800" b="1" dirty="0">
                  <a:solidFill>
                    <a:schemeClr val="lt1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热爱农业、服务三农的情怀和志向。</a:t>
              </a:r>
              <a:endParaRPr lang="zh-CN" altLang="en-US" sz="1800" b="1" dirty="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  <p:sp>
          <p:nvSpPr>
            <p:cNvPr id="19" name="燕尾形箭头 18"/>
            <p:cNvSpPr/>
            <p:nvPr/>
          </p:nvSpPr>
          <p:spPr>
            <a:xfrm rot="10800000">
              <a:off x="11565" y="5335"/>
              <a:ext cx="1560" cy="720"/>
            </a:xfrm>
            <a:prstGeom prst="notchedRightArrow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0" name="虚尾箭头 19"/>
            <p:cNvSpPr/>
            <p:nvPr/>
          </p:nvSpPr>
          <p:spPr>
            <a:xfrm rot="16200000">
              <a:off x="8285" y="3187"/>
              <a:ext cx="840" cy="600"/>
            </a:xfrm>
            <a:prstGeom prst="stripedRightArrow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1" name="虚尾箭头 20"/>
            <p:cNvSpPr/>
            <p:nvPr/>
          </p:nvSpPr>
          <p:spPr>
            <a:xfrm rot="10800000">
              <a:off x="5287" y="6396"/>
              <a:ext cx="840" cy="600"/>
            </a:xfrm>
            <a:prstGeom prst="stripedRightArrow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2" name="虚尾箭头 21"/>
            <p:cNvSpPr/>
            <p:nvPr/>
          </p:nvSpPr>
          <p:spPr>
            <a:xfrm rot="5400000">
              <a:off x="9713" y="7735"/>
              <a:ext cx="840" cy="600"/>
            </a:xfrm>
            <a:prstGeom prst="stripedRightArrow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2923540" y="2560320"/>
            <a:ext cx="580263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>
              <a:lnSpc>
                <a:spcPct val="150000"/>
              </a:lnSpc>
              <a:buClr>
                <a:srgbClr val="F25BF4"/>
              </a:buClr>
              <a:buFont typeface="Wingdings" panose="05000000000000000000" charset="0"/>
              <a:buNone/>
            </a:pPr>
            <a:r>
              <a:rPr lang="zh-CN" sz="3200" b="1">
                <a:solidFill>
                  <a:schemeClr val="accent5"/>
                </a:solidFill>
                <a:sym typeface="+mn-ea"/>
              </a:rPr>
              <a:t>混合式教学资源建设、更新</a:t>
            </a:r>
            <a:endParaRPr lang="zh-CN" sz="3200" b="1">
              <a:solidFill>
                <a:schemeClr val="accent5"/>
              </a:solidFill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idx="1"/>
            <p:custDataLst>
              <p:tags r:id="rId1"/>
            </p:custDataLst>
          </p:nvPr>
        </p:nvSpPr>
        <p:spPr>
          <a:xfrm>
            <a:off x="697230" y="479425"/>
            <a:ext cx="9960610" cy="974725"/>
          </a:xfrm>
        </p:spPr>
        <p:txBody>
          <a:bodyPr/>
          <a:p>
            <a:pPr marL="507365" indent="-507365" algn="l">
              <a:lnSpc>
                <a:spcPct val="150000"/>
              </a:lnSpc>
              <a:buClrTx/>
              <a:buSzTx/>
              <a:buFont typeface="Wingdings" panose="05000000000000000000" charset="0"/>
              <a:buChar char="n"/>
            </a:pPr>
            <a:r>
              <a:rPr lang="zh-CN" altLang="en-US" sz="3200" b="1">
                <a:solidFill>
                  <a:srgbClr val="17C913"/>
                </a:solidFill>
                <a:sym typeface="+mn-ea"/>
              </a:rPr>
              <a:t>成果解决问题的方法</a:t>
            </a:r>
            <a:endParaRPr lang="zh-CN" altLang="en-US" sz="3200" b="1">
              <a:solidFill>
                <a:srgbClr val="17C913"/>
              </a:solidFill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23645" y="2767965"/>
            <a:ext cx="169989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200" b="1">
                <a:solidFill>
                  <a:srgbClr val="F25BF4"/>
                </a:solidFill>
                <a:sym typeface="+mn-ea"/>
              </a:rPr>
              <a:t>措施</a:t>
            </a:r>
            <a:r>
              <a:rPr lang="en-US" altLang="zh-CN" sz="3200" b="1">
                <a:solidFill>
                  <a:srgbClr val="F25BF4"/>
                </a:solidFill>
                <a:sym typeface="+mn-ea"/>
              </a:rPr>
              <a:t> </a:t>
            </a:r>
            <a:r>
              <a:rPr lang="en-US" sz="3200" b="1">
                <a:solidFill>
                  <a:srgbClr val="F25BF4"/>
                </a:solidFill>
                <a:sym typeface="+mn-ea"/>
              </a:rPr>
              <a:t>2</a:t>
            </a:r>
            <a:r>
              <a:rPr lang="zh-CN" altLang="en-US" sz="3200" b="1">
                <a:solidFill>
                  <a:srgbClr val="F25BF4"/>
                </a:solidFill>
                <a:sym typeface="+mn-ea"/>
              </a:rPr>
              <a:t>：</a:t>
            </a:r>
            <a:endParaRPr lang="zh-CN" altLang="en-US" sz="3200" b="1">
              <a:solidFill>
                <a:srgbClr val="F25BF4"/>
              </a:solidFill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144270" y="3916045"/>
            <a:ext cx="9513570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800" b="1">
                <a:solidFill>
                  <a:srgbClr val="7030A0"/>
                </a:solidFill>
                <a:ea typeface="宋体" panose="02010600030101010101" pitchFamily="2" charset="-122"/>
              </a:rPr>
              <a:t>比如：</a:t>
            </a:r>
            <a:r>
              <a:rPr lang="zh-CN" sz="2800" b="1">
                <a:solidFill>
                  <a:srgbClr val="FF0000"/>
                </a:solidFill>
                <a:ea typeface="宋体" panose="02010600030101010101" pitchFamily="2" charset="-122"/>
              </a:rPr>
              <a:t>教学日历、教案、慕课内容、专业拓展案例库，思政教学案例库、课程思维导图集、习题库及教法等</a:t>
            </a:r>
            <a:endParaRPr lang="zh-CN" altLang="zh-CN" sz="2800" b="1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6" name="组合 55"/>
          <p:cNvGrpSpPr/>
          <p:nvPr/>
        </p:nvGrpSpPr>
        <p:grpSpPr>
          <a:xfrm>
            <a:off x="866775" y="1599565"/>
            <a:ext cx="8308340" cy="4978400"/>
            <a:chOff x="3645" y="2039"/>
            <a:chExt cx="13084" cy="7840"/>
          </a:xfrm>
        </p:grpSpPr>
        <p:sp>
          <p:nvSpPr>
            <p:cNvPr id="5" name="圆角矩形 4"/>
            <p:cNvSpPr/>
            <p:nvPr/>
          </p:nvSpPr>
          <p:spPr>
            <a:xfrm>
              <a:off x="8927" y="5299"/>
              <a:ext cx="2400" cy="1320"/>
            </a:xfrm>
            <a:prstGeom prst="roundRect">
              <a:avLst/>
            </a:prstGeom>
            <a:solidFill>
              <a:srgbClr val="FFFF00"/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 b="1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线下资源</a:t>
              </a:r>
              <a:endParaRPr lang="zh-CN" altLang="en-US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" name="圆角矩形 6"/>
            <p:cNvSpPr/>
            <p:nvPr/>
          </p:nvSpPr>
          <p:spPr>
            <a:xfrm>
              <a:off x="3645" y="2039"/>
              <a:ext cx="3605" cy="1320"/>
            </a:xfrm>
            <a:prstGeom prst="roundRect">
              <a:avLst/>
            </a:prstGeom>
            <a:solidFill>
              <a:srgbClr val="00B0F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 b="1">
                  <a:latin typeface="微软雅黑" panose="020B0503020204020204" charset="-122"/>
                  <a:ea typeface="微软雅黑" panose="020B0503020204020204" charset="-122"/>
                </a:rPr>
                <a:t>课程教案</a:t>
              </a:r>
              <a:endParaRPr lang="zh-CN" altLang="en-US" b="1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" name="圆角矩形 7"/>
            <p:cNvSpPr/>
            <p:nvPr/>
          </p:nvSpPr>
          <p:spPr>
            <a:xfrm>
              <a:off x="3645" y="3669"/>
              <a:ext cx="3605" cy="1320"/>
            </a:xfrm>
            <a:prstGeom prst="roundRect">
              <a:avLst/>
            </a:prstGeom>
            <a:solidFill>
              <a:srgbClr val="00B0F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 b="1">
                  <a:latin typeface="微软雅黑" panose="020B0503020204020204" charset="-122"/>
                  <a:ea typeface="微软雅黑" panose="020B0503020204020204" charset="-122"/>
                </a:rPr>
                <a:t>课程教学</a:t>
              </a:r>
              <a:r>
                <a:rPr lang="en-US" altLang="zh-CN" b="1">
                  <a:latin typeface="微软雅黑" panose="020B0503020204020204" charset="-122"/>
                  <a:ea typeface="微软雅黑" panose="020B0503020204020204" charset="-122"/>
                </a:rPr>
                <a:t>PP</a:t>
              </a:r>
              <a:r>
                <a:rPr lang="en-US" altLang="zh-CN" b="1">
                  <a:latin typeface="微软雅黑" panose="020B0503020204020204" charset="-122"/>
                  <a:ea typeface="微软雅黑" panose="020B0503020204020204" charset="-122"/>
                </a:rPr>
                <a:t>T</a:t>
              </a:r>
              <a:endParaRPr lang="en-US" altLang="zh-CN" b="1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3645" y="5299"/>
              <a:ext cx="3605" cy="1320"/>
            </a:xfrm>
            <a:prstGeom prst="roundRect">
              <a:avLst/>
            </a:prstGeom>
            <a:solidFill>
              <a:srgbClr val="00B0F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 b="1">
                  <a:latin typeface="微软雅黑" panose="020B0503020204020204" charset="-122"/>
                  <a:ea typeface="微软雅黑" panose="020B0503020204020204" charset="-122"/>
                </a:rPr>
                <a:t>课程质量标准</a:t>
              </a:r>
              <a:endParaRPr lang="zh-CN" altLang="en-US" b="1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圆角矩形 9"/>
            <p:cNvSpPr/>
            <p:nvPr/>
          </p:nvSpPr>
          <p:spPr>
            <a:xfrm>
              <a:off x="3645" y="6929"/>
              <a:ext cx="3605" cy="1320"/>
            </a:xfrm>
            <a:prstGeom prst="roundRect">
              <a:avLst/>
            </a:prstGeom>
            <a:solidFill>
              <a:srgbClr val="00B0F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 b="1">
                  <a:latin typeface="微软雅黑" panose="020B0503020204020204" charset="-122"/>
                  <a:ea typeface="微软雅黑" panose="020B0503020204020204" charset="-122"/>
                </a:rPr>
                <a:t>课程思政资源库</a:t>
              </a:r>
              <a:endParaRPr lang="zh-CN" altLang="en-US" b="1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1" name="圆角矩形 10"/>
            <p:cNvSpPr/>
            <p:nvPr/>
          </p:nvSpPr>
          <p:spPr>
            <a:xfrm>
              <a:off x="13125" y="6929"/>
              <a:ext cx="3605" cy="1320"/>
            </a:xfrm>
            <a:prstGeom prst="roundRect">
              <a:avLst/>
            </a:prstGeom>
            <a:solidFill>
              <a:srgbClr val="00B0F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 b="1">
                  <a:latin typeface="微软雅黑" panose="020B0503020204020204" charset="-122"/>
                  <a:ea typeface="微软雅黑" panose="020B0503020204020204" charset="-122"/>
                </a:rPr>
                <a:t>典型教学案例库</a:t>
              </a:r>
              <a:endParaRPr lang="en-US" altLang="zh-CN" b="1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2" name="圆角矩形 11"/>
            <p:cNvSpPr/>
            <p:nvPr/>
          </p:nvSpPr>
          <p:spPr>
            <a:xfrm>
              <a:off x="13125" y="2039"/>
              <a:ext cx="3605" cy="1320"/>
            </a:xfrm>
            <a:prstGeom prst="roundRect">
              <a:avLst/>
            </a:prstGeom>
            <a:solidFill>
              <a:srgbClr val="00B0F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 b="1">
                  <a:latin typeface="微软雅黑" panose="020B0503020204020204" charset="-122"/>
                  <a:ea typeface="微软雅黑" panose="020B0503020204020204" charset="-122"/>
                </a:rPr>
                <a:t>章节学习引导图（</a:t>
              </a:r>
              <a:r>
                <a:rPr lang="en-US" altLang="zh-CN" b="1">
                  <a:latin typeface="微软雅黑" panose="020B0503020204020204" charset="-122"/>
                  <a:ea typeface="微软雅黑" panose="020B0503020204020204" charset="-122"/>
                </a:rPr>
                <a:t>11</a:t>
              </a:r>
              <a:r>
                <a:rPr lang="zh-CN" altLang="en-US" b="1">
                  <a:latin typeface="微软雅黑" panose="020B0503020204020204" charset="-122"/>
                  <a:ea typeface="微软雅黑" panose="020B0503020204020204" charset="-122"/>
                </a:rPr>
                <a:t>章）</a:t>
              </a:r>
              <a:endParaRPr lang="zh-CN" altLang="en-US" b="1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3" name="圆角矩形 12"/>
            <p:cNvSpPr/>
            <p:nvPr/>
          </p:nvSpPr>
          <p:spPr>
            <a:xfrm>
              <a:off x="13125" y="3669"/>
              <a:ext cx="3605" cy="1320"/>
            </a:xfrm>
            <a:prstGeom prst="roundRect">
              <a:avLst/>
            </a:prstGeom>
            <a:solidFill>
              <a:srgbClr val="00B0F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 b="1">
                  <a:latin typeface="微软雅黑" panose="020B0503020204020204" charset="-122"/>
                  <a:ea typeface="微软雅黑" panose="020B0503020204020204" charset="-122"/>
                </a:rPr>
                <a:t>试题测验资源库</a:t>
              </a:r>
              <a:endParaRPr lang="zh-CN" altLang="en-US" b="1">
                <a:latin typeface="微软雅黑" panose="020B0503020204020204" charset="-122"/>
                <a:ea typeface="微软雅黑" panose="020B0503020204020204" charset="-122"/>
              </a:endParaRPr>
            </a:p>
            <a:p>
              <a:pPr algn="ctr"/>
              <a:r>
                <a:rPr lang="zh-CN" altLang="en-US" b="1">
                  <a:latin typeface="微软雅黑" panose="020B0503020204020204" charset="-122"/>
                  <a:ea typeface="微软雅黑" panose="020B0503020204020204" charset="-122"/>
                </a:rPr>
                <a:t>（</a:t>
              </a:r>
              <a:r>
                <a:rPr lang="en-US" altLang="zh-CN" b="1">
                  <a:latin typeface="微软雅黑" panose="020B0503020204020204" charset="-122"/>
                  <a:ea typeface="微软雅黑" panose="020B0503020204020204" charset="-122"/>
                </a:rPr>
                <a:t>20</a:t>
              </a:r>
              <a:r>
                <a:rPr lang="zh-CN" altLang="en-US" b="1">
                  <a:latin typeface="微软雅黑" panose="020B0503020204020204" charset="-122"/>
                  <a:ea typeface="微软雅黑" panose="020B0503020204020204" charset="-122"/>
                </a:rPr>
                <a:t>套）</a:t>
              </a:r>
              <a:endParaRPr lang="zh-CN" altLang="en-US" b="1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4" name="圆角矩形 13"/>
            <p:cNvSpPr/>
            <p:nvPr/>
          </p:nvSpPr>
          <p:spPr>
            <a:xfrm>
              <a:off x="13125" y="5299"/>
              <a:ext cx="3605" cy="1320"/>
            </a:xfrm>
            <a:prstGeom prst="roundRect">
              <a:avLst/>
            </a:prstGeom>
            <a:solidFill>
              <a:srgbClr val="00B0F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 b="1">
                  <a:latin typeface="微软雅黑" panose="020B0503020204020204" charset="-122"/>
                  <a:ea typeface="微软雅黑" panose="020B0503020204020204" charset="-122"/>
                </a:rPr>
                <a:t>课程思政</a:t>
              </a:r>
              <a:endParaRPr lang="zh-CN" altLang="en-US" b="1">
                <a:latin typeface="微软雅黑" panose="020B0503020204020204" charset="-122"/>
                <a:ea typeface="微软雅黑" panose="020B0503020204020204" charset="-122"/>
              </a:endParaRPr>
            </a:p>
            <a:p>
              <a:pPr algn="ctr"/>
              <a:r>
                <a:rPr lang="zh-CN" altLang="en-US" b="1">
                  <a:latin typeface="微软雅黑" panose="020B0503020204020204" charset="-122"/>
                  <a:ea typeface="微软雅黑" panose="020B0503020204020204" charset="-122"/>
                </a:rPr>
                <a:t>映射点方案</a:t>
              </a:r>
              <a:endParaRPr lang="zh-CN" altLang="en-US" b="1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6" name="圆角矩形 45"/>
            <p:cNvSpPr/>
            <p:nvPr/>
          </p:nvSpPr>
          <p:spPr>
            <a:xfrm>
              <a:off x="13125" y="8559"/>
              <a:ext cx="3605" cy="1320"/>
            </a:xfrm>
            <a:prstGeom prst="roundRect">
              <a:avLst/>
            </a:prstGeom>
            <a:solidFill>
              <a:srgbClr val="00B0F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 b="1">
                  <a:latin typeface="微软雅黑" panose="020B0503020204020204" charset="-122"/>
                  <a:ea typeface="微软雅黑" panose="020B0503020204020204" charset="-122"/>
                </a:rPr>
                <a:t>小组研讨项目库</a:t>
              </a:r>
              <a:endParaRPr lang="en-US" altLang="zh-CN" b="1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7" name="圆角矩形 46"/>
            <p:cNvSpPr/>
            <p:nvPr/>
          </p:nvSpPr>
          <p:spPr>
            <a:xfrm>
              <a:off x="3645" y="8559"/>
              <a:ext cx="3605" cy="1320"/>
            </a:xfrm>
            <a:prstGeom prst="roundRect">
              <a:avLst/>
            </a:prstGeom>
            <a:solidFill>
              <a:srgbClr val="00B0F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 b="1">
                  <a:latin typeface="微软雅黑" panose="020B0503020204020204" charset="-122"/>
                  <a:ea typeface="微软雅黑" panose="020B0503020204020204" charset="-122"/>
                </a:rPr>
                <a:t>专业拓展项目库</a:t>
              </a:r>
              <a:endParaRPr lang="en-US" altLang="zh-CN" b="1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grpSp>
          <p:nvGrpSpPr>
            <p:cNvPr id="49" name="组合 48"/>
            <p:cNvGrpSpPr/>
            <p:nvPr/>
          </p:nvGrpSpPr>
          <p:grpSpPr>
            <a:xfrm>
              <a:off x="7245" y="2560"/>
              <a:ext cx="1682" cy="6739"/>
              <a:chOff x="7245" y="2530"/>
              <a:chExt cx="1682" cy="6739"/>
            </a:xfrm>
          </p:grpSpPr>
          <p:cxnSp>
            <p:nvCxnSpPr>
              <p:cNvPr id="15" name="直接箭头连接符 14"/>
              <p:cNvCxnSpPr>
                <a:stCxn id="5" idx="1"/>
              </p:cNvCxnSpPr>
              <p:nvPr/>
            </p:nvCxnSpPr>
            <p:spPr>
              <a:xfrm flipH="1" flipV="1">
                <a:off x="7245" y="2530"/>
                <a:ext cx="1682" cy="3399"/>
              </a:xfrm>
              <a:prstGeom prst="straightConnector1">
                <a:avLst/>
              </a:prstGeom>
              <a:ln w="38100">
                <a:solidFill>
                  <a:srgbClr val="FB9E13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直接箭头连接符 15"/>
              <p:cNvCxnSpPr>
                <a:endCxn id="8" idx="3"/>
              </p:cNvCxnSpPr>
              <p:nvPr/>
            </p:nvCxnSpPr>
            <p:spPr>
              <a:xfrm flipH="1" flipV="1">
                <a:off x="7250" y="4329"/>
                <a:ext cx="1675" cy="1606"/>
              </a:xfrm>
              <a:prstGeom prst="straightConnector1">
                <a:avLst/>
              </a:prstGeom>
              <a:ln w="38100">
                <a:solidFill>
                  <a:srgbClr val="FB9E13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直接箭头连接符 17"/>
              <p:cNvCxnSpPr>
                <a:stCxn id="5" idx="1"/>
              </p:cNvCxnSpPr>
              <p:nvPr/>
            </p:nvCxnSpPr>
            <p:spPr>
              <a:xfrm flipH="1">
                <a:off x="7250" y="5929"/>
                <a:ext cx="1677" cy="1692"/>
              </a:xfrm>
              <a:prstGeom prst="straightConnector1">
                <a:avLst/>
              </a:prstGeom>
              <a:ln w="38100">
                <a:solidFill>
                  <a:srgbClr val="FB9E13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箭头连接符 18"/>
              <p:cNvCxnSpPr>
                <a:stCxn id="5" idx="1"/>
              </p:cNvCxnSpPr>
              <p:nvPr/>
            </p:nvCxnSpPr>
            <p:spPr>
              <a:xfrm flipH="1">
                <a:off x="7252" y="5929"/>
                <a:ext cx="1675" cy="3340"/>
              </a:xfrm>
              <a:prstGeom prst="straightConnector1">
                <a:avLst/>
              </a:prstGeom>
              <a:ln w="38100">
                <a:solidFill>
                  <a:srgbClr val="FB9E13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直接箭头连接符 47"/>
              <p:cNvCxnSpPr>
                <a:stCxn id="5" idx="1"/>
                <a:endCxn id="9" idx="3"/>
              </p:cNvCxnSpPr>
              <p:nvPr/>
            </p:nvCxnSpPr>
            <p:spPr>
              <a:xfrm flipH="1">
                <a:off x="7250" y="5930"/>
                <a:ext cx="1677" cy="0"/>
              </a:xfrm>
              <a:prstGeom prst="straightConnector1">
                <a:avLst/>
              </a:prstGeom>
              <a:ln w="38100">
                <a:solidFill>
                  <a:srgbClr val="FB9E13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0" name="组合 49"/>
            <p:cNvGrpSpPr/>
            <p:nvPr/>
          </p:nvGrpSpPr>
          <p:grpSpPr>
            <a:xfrm rot="10800000">
              <a:off x="11405" y="2590"/>
              <a:ext cx="1682" cy="6739"/>
              <a:chOff x="7245" y="2560"/>
              <a:chExt cx="1682" cy="6739"/>
            </a:xfrm>
          </p:grpSpPr>
          <p:cxnSp>
            <p:nvCxnSpPr>
              <p:cNvPr id="51" name="直接箭头连接符 50"/>
              <p:cNvCxnSpPr/>
              <p:nvPr/>
            </p:nvCxnSpPr>
            <p:spPr>
              <a:xfrm flipH="1" flipV="1">
                <a:off x="7245" y="2560"/>
                <a:ext cx="1682" cy="3399"/>
              </a:xfrm>
              <a:prstGeom prst="straightConnector1">
                <a:avLst/>
              </a:prstGeom>
              <a:ln w="38100">
                <a:solidFill>
                  <a:srgbClr val="FB9E13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直接箭头连接符 51"/>
              <p:cNvCxnSpPr/>
              <p:nvPr/>
            </p:nvCxnSpPr>
            <p:spPr>
              <a:xfrm flipH="1" flipV="1">
                <a:off x="7250" y="4329"/>
                <a:ext cx="1675" cy="1606"/>
              </a:xfrm>
              <a:prstGeom prst="straightConnector1">
                <a:avLst/>
              </a:prstGeom>
              <a:ln w="38100">
                <a:solidFill>
                  <a:srgbClr val="FB9E13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直接箭头连接符 52"/>
              <p:cNvCxnSpPr/>
              <p:nvPr/>
            </p:nvCxnSpPr>
            <p:spPr>
              <a:xfrm flipH="1">
                <a:off x="7250" y="5959"/>
                <a:ext cx="1677" cy="1692"/>
              </a:xfrm>
              <a:prstGeom prst="straightConnector1">
                <a:avLst/>
              </a:prstGeom>
              <a:ln w="38100">
                <a:solidFill>
                  <a:srgbClr val="FB9E13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直接箭头连接符 53"/>
              <p:cNvCxnSpPr/>
              <p:nvPr/>
            </p:nvCxnSpPr>
            <p:spPr>
              <a:xfrm flipH="1">
                <a:off x="7252" y="5959"/>
                <a:ext cx="1675" cy="3340"/>
              </a:xfrm>
              <a:prstGeom prst="straightConnector1">
                <a:avLst/>
              </a:prstGeom>
              <a:ln w="38100">
                <a:solidFill>
                  <a:srgbClr val="FB9E13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直接箭头连接符 54"/>
              <p:cNvCxnSpPr/>
              <p:nvPr/>
            </p:nvCxnSpPr>
            <p:spPr>
              <a:xfrm flipH="1">
                <a:off x="7250" y="5959"/>
                <a:ext cx="1677" cy="0"/>
              </a:xfrm>
              <a:prstGeom prst="straightConnector1">
                <a:avLst/>
              </a:prstGeom>
              <a:ln w="38100">
                <a:solidFill>
                  <a:srgbClr val="FB9E13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39" name="文本框 38"/>
          <p:cNvSpPr txBox="1"/>
          <p:nvPr/>
        </p:nvSpPr>
        <p:spPr>
          <a:xfrm>
            <a:off x="14605" y="873125"/>
            <a:ext cx="2011680" cy="460375"/>
          </a:xfrm>
          <a:prstGeom prst="rect">
            <a:avLst/>
          </a:prstGeom>
          <a:solidFill>
            <a:srgbClr val="FFC000"/>
          </a:solidFill>
        </p:spPr>
        <p:txBody>
          <a:bodyPr wrap="none" rtlCol="0" anchor="t">
            <a:spAutoFit/>
          </a:bodyPr>
          <a:p>
            <a:pPr algn="l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教学资源建设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17" name="图片 16" descr="mooc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401175" y="1558925"/>
            <a:ext cx="3094355" cy="2151380"/>
          </a:xfrm>
          <a:prstGeom prst="rect">
            <a:avLst/>
          </a:prstGeom>
        </p:spPr>
      </p:pic>
      <p:pic>
        <p:nvPicPr>
          <p:cNvPr id="20" name="图片 19" descr="mooc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48470" y="3766820"/>
            <a:ext cx="1661795" cy="2353945"/>
          </a:xfrm>
          <a:prstGeom prst="rect">
            <a:avLst/>
          </a:prstGeom>
        </p:spPr>
      </p:pic>
      <p:pic>
        <p:nvPicPr>
          <p:cNvPr id="21" name="图片 20" descr="mooc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77575" y="3768725"/>
            <a:ext cx="1767840" cy="2365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2923540" y="2560320"/>
            <a:ext cx="580263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algn="l">
              <a:lnSpc>
                <a:spcPct val="150000"/>
              </a:lnSpc>
              <a:buClr>
                <a:srgbClr val="F25BF4"/>
              </a:buClr>
              <a:buFont typeface="Wingdings" panose="05000000000000000000" charset="0"/>
              <a:buNone/>
            </a:pPr>
            <a:r>
              <a:rPr lang="zh-CN" sz="3200" b="1">
                <a:solidFill>
                  <a:schemeClr val="accent5"/>
                </a:solidFill>
                <a:sym typeface="+mn-ea"/>
              </a:rPr>
              <a:t>构建课程网络、线上教学平台</a:t>
            </a:r>
            <a:endParaRPr lang="zh-CN" sz="3200" b="1">
              <a:solidFill>
                <a:schemeClr val="accent5"/>
              </a:solidFill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idx="1"/>
            <p:custDataLst>
              <p:tags r:id="rId1"/>
            </p:custDataLst>
          </p:nvPr>
        </p:nvSpPr>
        <p:spPr>
          <a:xfrm>
            <a:off x="697230" y="479425"/>
            <a:ext cx="9960610" cy="974725"/>
          </a:xfrm>
        </p:spPr>
        <p:txBody>
          <a:bodyPr/>
          <a:p>
            <a:pPr marL="507365" indent="-507365" algn="l">
              <a:lnSpc>
                <a:spcPct val="150000"/>
              </a:lnSpc>
              <a:buClrTx/>
              <a:buSzTx/>
              <a:buFont typeface="Wingdings" panose="05000000000000000000" charset="0"/>
              <a:buChar char="n"/>
            </a:pPr>
            <a:r>
              <a:rPr lang="zh-CN" altLang="en-US" sz="3200" b="1">
                <a:solidFill>
                  <a:srgbClr val="17C913"/>
                </a:solidFill>
                <a:sym typeface="+mn-ea"/>
              </a:rPr>
              <a:t>成果解决问题的方法</a:t>
            </a:r>
            <a:endParaRPr lang="zh-CN" altLang="en-US" sz="3200" b="1">
              <a:solidFill>
                <a:srgbClr val="17C913"/>
              </a:solidFill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23645" y="2767965"/>
            <a:ext cx="169989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3200" b="1">
                <a:solidFill>
                  <a:srgbClr val="F25BF4"/>
                </a:solidFill>
                <a:sym typeface="+mn-ea"/>
              </a:rPr>
              <a:t>措施</a:t>
            </a:r>
            <a:r>
              <a:rPr lang="en-US" altLang="zh-CN" sz="3200" b="1">
                <a:solidFill>
                  <a:srgbClr val="F25BF4"/>
                </a:solidFill>
                <a:sym typeface="+mn-ea"/>
              </a:rPr>
              <a:t> </a:t>
            </a:r>
            <a:r>
              <a:rPr lang="en-US" sz="3200" b="1">
                <a:solidFill>
                  <a:srgbClr val="F25BF4"/>
                </a:solidFill>
                <a:sym typeface="+mn-ea"/>
              </a:rPr>
              <a:t>3</a:t>
            </a:r>
            <a:r>
              <a:rPr lang="zh-CN" altLang="en-US" sz="3200" b="1">
                <a:solidFill>
                  <a:srgbClr val="F25BF4"/>
                </a:solidFill>
                <a:sym typeface="+mn-ea"/>
              </a:rPr>
              <a:t>：</a:t>
            </a:r>
            <a:endParaRPr lang="zh-CN" altLang="en-US" sz="3200" b="1">
              <a:solidFill>
                <a:srgbClr val="F25BF4"/>
              </a:solidFill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2923540" y="2560320"/>
            <a:ext cx="580263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algn="l">
              <a:lnSpc>
                <a:spcPct val="150000"/>
              </a:lnSpc>
              <a:buClr>
                <a:srgbClr val="F25BF4"/>
              </a:buClr>
              <a:buFont typeface="Wingdings" panose="05000000000000000000" charset="0"/>
              <a:buNone/>
            </a:pPr>
            <a:r>
              <a:rPr lang="zh-CN" sz="3200" b="1">
                <a:solidFill>
                  <a:schemeClr val="accent5"/>
                </a:solidFill>
                <a:sym typeface="+mn-ea"/>
              </a:rPr>
              <a:t>课程教学知识层次分级</a:t>
            </a:r>
            <a:endParaRPr lang="zh-CN" sz="3200" b="1">
              <a:solidFill>
                <a:schemeClr val="accent5"/>
              </a:solidFill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idx="1"/>
            <p:custDataLst>
              <p:tags r:id="rId1"/>
            </p:custDataLst>
          </p:nvPr>
        </p:nvSpPr>
        <p:spPr>
          <a:xfrm>
            <a:off x="697230" y="479425"/>
            <a:ext cx="9960610" cy="974725"/>
          </a:xfrm>
        </p:spPr>
        <p:txBody>
          <a:bodyPr/>
          <a:p>
            <a:pPr marL="507365" indent="-507365" algn="l">
              <a:lnSpc>
                <a:spcPct val="150000"/>
              </a:lnSpc>
              <a:buClrTx/>
              <a:buSzTx/>
              <a:buFont typeface="Wingdings" panose="05000000000000000000" charset="0"/>
              <a:buChar char="n"/>
            </a:pPr>
            <a:r>
              <a:rPr lang="zh-CN" altLang="en-US" sz="3200" b="1">
                <a:solidFill>
                  <a:srgbClr val="17C913"/>
                </a:solidFill>
                <a:sym typeface="+mn-ea"/>
              </a:rPr>
              <a:t>成果解决问题的方法</a:t>
            </a:r>
            <a:endParaRPr lang="zh-CN" altLang="en-US" sz="3200" b="1">
              <a:solidFill>
                <a:srgbClr val="17C913"/>
              </a:solidFill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23645" y="2767965"/>
            <a:ext cx="169989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3200" b="1">
                <a:solidFill>
                  <a:srgbClr val="F25BF4"/>
                </a:solidFill>
                <a:sym typeface="+mn-ea"/>
              </a:rPr>
              <a:t>措施</a:t>
            </a:r>
            <a:r>
              <a:rPr lang="en-US" altLang="zh-CN" sz="3200" b="1">
                <a:solidFill>
                  <a:srgbClr val="F25BF4"/>
                </a:solidFill>
                <a:sym typeface="+mn-ea"/>
              </a:rPr>
              <a:t> </a:t>
            </a:r>
            <a:r>
              <a:rPr lang="en-US" sz="3200" b="1">
                <a:solidFill>
                  <a:srgbClr val="F25BF4"/>
                </a:solidFill>
                <a:sym typeface="+mn-ea"/>
              </a:rPr>
              <a:t>4</a:t>
            </a:r>
            <a:r>
              <a:rPr lang="zh-CN" altLang="en-US" sz="3200" b="1">
                <a:solidFill>
                  <a:srgbClr val="F25BF4"/>
                </a:solidFill>
                <a:sym typeface="+mn-ea"/>
              </a:rPr>
              <a:t>：</a:t>
            </a:r>
            <a:endParaRPr lang="zh-CN" altLang="en-US" sz="3200" b="1">
              <a:solidFill>
                <a:srgbClr val="F25BF4"/>
              </a:solidFill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组合 1"/>
          <p:cNvGrpSpPr/>
          <p:nvPr/>
        </p:nvGrpSpPr>
        <p:grpSpPr>
          <a:xfrm>
            <a:off x="672465" y="715010"/>
            <a:ext cx="11002645" cy="5645150"/>
            <a:chOff x="2405" y="1788"/>
            <a:chExt cx="17327" cy="8890"/>
          </a:xfrm>
        </p:grpSpPr>
        <p:sp>
          <p:nvSpPr>
            <p:cNvPr id="6" name="文本框 5"/>
            <p:cNvSpPr txBox="1"/>
            <p:nvPr/>
          </p:nvSpPr>
          <p:spPr>
            <a:xfrm>
              <a:off x="9734" y="5871"/>
              <a:ext cx="2499" cy="725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p>
              <a:pPr algn="ctr"/>
              <a:r>
                <a:rPr lang="zh-CN" altLang="en-US" sz="2400"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易懂知识</a:t>
              </a:r>
              <a:endParaRPr lang="zh-CN" altLang="en-US" sz="2400"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  <p:grpSp>
          <p:nvGrpSpPr>
            <p:cNvPr id="58" name="组合 57"/>
            <p:cNvGrpSpPr/>
            <p:nvPr/>
          </p:nvGrpSpPr>
          <p:grpSpPr>
            <a:xfrm>
              <a:off x="12408" y="1788"/>
              <a:ext cx="7324" cy="8890"/>
              <a:chOff x="11808" y="1828"/>
              <a:chExt cx="7324" cy="8890"/>
            </a:xfrm>
            <a:solidFill>
              <a:srgbClr val="BF604C"/>
            </a:solidFill>
          </p:grpSpPr>
          <p:sp>
            <p:nvSpPr>
              <p:cNvPr id="7" name="文本框 6"/>
              <p:cNvSpPr txBox="1"/>
              <p:nvPr/>
            </p:nvSpPr>
            <p:spPr>
              <a:xfrm>
                <a:off x="12525" y="1828"/>
                <a:ext cx="6607" cy="580"/>
              </a:xfrm>
              <a:prstGeom prst="rect">
                <a:avLst/>
              </a:prstGeom>
              <a:grpFill/>
              <a:ln>
                <a:solidFill>
                  <a:srgbClr val="7030A0"/>
                </a:solidFill>
              </a:ln>
            </p:spPr>
            <p:txBody>
              <a:bodyPr wrap="square" rtlCol="0" anchor="t">
                <a:spAutoFit/>
              </a:bodyPr>
              <a:p>
                <a:pPr algn="ctr"/>
                <a:r>
                  <a:rPr lang="zh-CN" altLang="en-US" b="1">
                    <a:solidFill>
                      <a:schemeClr val="bg1"/>
                    </a:solidFill>
                  </a:rPr>
                  <a:t>沉淀生成、溶解和转化</a:t>
                </a:r>
                <a:endParaRPr lang="zh-CN" altLang="en-US" b="1">
                  <a:solidFill>
                    <a:schemeClr val="bg1"/>
                  </a:solidFill>
                </a:endParaRPr>
              </a:p>
            </p:txBody>
          </p:sp>
          <p:sp>
            <p:nvSpPr>
              <p:cNvPr id="8" name="文本框 7"/>
              <p:cNvSpPr txBox="1"/>
              <p:nvPr/>
            </p:nvSpPr>
            <p:spPr>
              <a:xfrm>
                <a:off x="12525" y="2659"/>
                <a:ext cx="6607" cy="580"/>
              </a:xfrm>
              <a:prstGeom prst="rect">
                <a:avLst/>
              </a:prstGeom>
              <a:grpFill/>
              <a:ln>
                <a:solidFill>
                  <a:srgbClr val="7030A0"/>
                </a:solidFill>
              </a:ln>
            </p:spPr>
            <p:txBody>
              <a:bodyPr wrap="square" rtlCol="0" anchor="t">
                <a:spAutoFit/>
              </a:bodyPr>
              <a:p>
                <a:pPr algn="ctr"/>
                <a:r>
                  <a:rPr lang="zh-CN" altLang="en-US" b="1">
                    <a:solidFill>
                      <a:schemeClr val="bg1"/>
                    </a:solidFill>
                  </a:rPr>
                  <a:t>复杂配合物</a:t>
                </a:r>
                <a:endParaRPr lang="zh-CN" altLang="en-US" b="1">
                  <a:solidFill>
                    <a:schemeClr val="bg1"/>
                  </a:solidFill>
                </a:endParaRPr>
              </a:p>
            </p:txBody>
          </p:sp>
          <p:sp>
            <p:nvSpPr>
              <p:cNvPr id="9" name="文本框 8"/>
              <p:cNvSpPr txBox="1"/>
              <p:nvPr/>
            </p:nvSpPr>
            <p:spPr>
              <a:xfrm>
                <a:off x="12525" y="3490"/>
                <a:ext cx="6607" cy="580"/>
              </a:xfrm>
              <a:prstGeom prst="rect">
                <a:avLst/>
              </a:prstGeom>
              <a:grpFill/>
              <a:ln>
                <a:solidFill>
                  <a:srgbClr val="7030A0"/>
                </a:solidFill>
              </a:ln>
            </p:spPr>
            <p:txBody>
              <a:bodyPr wrap="square" rtlCol="0" anchor="t">
                <a:spAutoFit/>
              </a:bodyPr>
              <a:p>
                <a:pPr algn="ctr"/>
                <a:r>
                  <a:rPr lang="zh-CN" altLang="en-US" b="1">
                    <a:solidFill>
                      <a:schemeClr val="bg1"/>
                    </a:solidFill>
                  </a:rPr>
                  <a:t>配位滴定计算（</a:t>
                </a:r>
                <a:r>
                  <a:rPr lang="en-US" altLang="zh-CN" b="1">
                    <a:solidFill>
                      <a:schemeClr val="bg1"/>
                    </a:solidFill>
                  </a:rPr>
                  <a:t>EDTA</a:t>
                </a:r>
                <a:r>
                  <a:rPr lang="zh-CN" altLang="en-US" b="1">
                    <a:solidFill>
                      <a:schemeClr val="bg1"/>
                    </a:solidFill>
                  </a:rPr>
                  <a:t>型）</a:t>
                </a:r>
                <a:endParaRPr lang="zh-CN" altLang="en-US" b="1">
                  <a:solidFill>
                    <a:schemeClr val="bg1"/>
                  </a:solidFill>
                </a:endParaRPr>
              </a:p>
            </p:txBody>
          </p:sp>
          <p:sp>
            <p:nvSpPr>
              <p:cNvPr id="10" name="文本框 9"/>
              <p:cNvSpPr txBox="1"/>
              <p:nvPr/>
            </p:nvSpPr>
            <p:spPr>
              <a:xfrm>
                <a:off x="12525" y="4321"/>
                <a:ext cx="6607" cy="580"/>
              </a:xfrm>
              <a:prstGeom prst="rect">
                <a:avLst/>
              </a:prstGeom>
              <a:grpFill/>
              <a:ln>
                <a:solidFill>
                  <a:srgbClr val="7030A0"/>
                </a:solidFill>
              </a:ln>
            </p:spPr>
            <p:txBody>
              <a:bodyPr wrap="square" rtlCol="0" anchor="t">
                <a:spAutoFit/>
              </a:bodyPr>
              <a:p>
                <a:pPr algn="ctr"/>
                <a:r>
                  <a:rPr lang="zh-CN" altLang="en-US" b="1">
                    <a:solidFill>
                      <a:schemeClr val="bg1"/>
                    </a:solidFill>
                  </a:rPr>
                  <a:t>离子掩蔽与解蔽（沉淀、氧化、配位等）</a:t>
                </a:r>
                <a:endParaRPr lang="zh-CN" altLang="en-US" b="1">
                  <a:solidFill>
                    <a:schemeClr val="bg1"/>
                  </a:solidFill>
                </a:endParaRPr>
              </a:p>
            </p:txBody>
          </p:sp>
          <p:sp>
            <p:nvSpPr>
              <p:cNvPr id="11" name="文本框 10"/>
              <p:cNvSpPr txBox="1"/>
              <p:nvPr/>
            </p:nvSpPr>
            <p:spPr>
              <a:xfrm>
                <a:off x="12525" y="5152"/>
                <a:ext cx="6607" cy="580"/>
              </a:xfrm>
              <a:prstGeom prst="rect">
                <a:avLst/>
              </a:prstGeom>
              <a:grpFill/>
              <a:ln>
                <a:solidFill>
                  <a:srgbClr val="7030A0"/>
                </a:solidFill>
              </a:ln>
            </p:spPr>
            <p:txBody>
              <a:bodyPr wrap="square" rtlCol="0" anchor="t">
                <a:spAutoFit/>
              </a:bodyPr>
              <a:p>
                <a:pPr algn="ctr"/>
                <a:r>
                  <a:rPr lang="zh-CN" altLang="en-US" b="1">
                    <a:solidFill>
                      <a:schemeClr val="bg1"/>
                    </a:solidFill>
                  </a:rPr>
                  <a:t>氧化还原反应配平</a:t>
                </a:r>
                <a:endParaRPr lang="zh-CN" altLang="en-US" b="1">
                  <a:solidFill>
                    <a:schemeClr val="bg1"/>
                  </a:solidFill>
                </a:endParaRPr>
              </a:p>
            </p:txBody>
          </p:sp>
          <p:sp>
            <p:nvSpPr>
              <p:cNvPr id="12" name="文本框 11"/>
              <p:cNvSpPr txBox="1"/>
              <p:nvPr/>
            </p:nvSpPr>
            <p:spPr>
              <a:xfrm>
                <a:off x="12525" y="5983"/>
                <a:ext cx="6607" cy="580"/>
              </a:xfrm>
              <a:prstGeom prst="rect">
                <a:avLst/>
              </a:prstGeom>
              <a:grpFill/>
              <a:ln>
                <a:solidFill>
                  <a:srgbClr val="7030A0"/>
                </a:solidFill>
              </a:ln>
            </p:spPr>
            <p:txBody>
              <a:bodyPr wrap="square" rtlCol="0" anchor="t">
                <a:spAutoFit/>
              </a:bodyPr>
              <a:p>
                <a:pPr algn="ctr"/>
                <a:r>
                  <a:rPr lang="zh-CN" altLang="en-US" b="1">
                    <a:solidFill>
                      <a:schemeClr val="bg1"/>
                    </a:solidFill>
                  </a:rPr>
                  <a:t>氧化还原反应类型</a:t>
                </a:r>
                <a:endParaRPr lang="zh-CN" altLang="en-US" b="1">
                  <a:solidFill>
                    <a:schemeClr val="bg1"/>
                  </a:solidFill>
                </a:endParaRPr>
              </a:p>
            </p:txBody>
          </p:sp>
          <p:sp>
            <p:nvSpPr>
              <p:cNvPr id="13" name="文本框 12"/>
              <p:cNvSpPr txBox="1"/>
              <p:nvPr/>
            </p:nvSpPr>
            <p:spPr>
              <a:xfrm>
                <a:off x="12525" y="6814"/>
                <a:ext cx="6607" cy="580"/>
              </a:xfrm>
              <a:prstGeom prst="rect">
                <a:avLst/>
              </a:prstGeom>
              <a:grpFill/>
              <a:ln>
                <a:solidFill>
                  <a:srgbClr val="7030A0"/>
                </a:solidFill>
              </a:ln>
            </p:spPr>
            <p:txBody>
              <a:bodyPr wrap="square" rtlCol="0" anchor="t">
                <a:spAutoFit/>
              </a:bodyPr>
              <a:p>
                <a:pPr algn="ctr"/>
                <a:r>
                  <a:rPr lang="zh-CN" altLang="en-US" b="1">
                    <a:solidFill>
                      <a:schemeClr val="bg1"/>
                    </a:solidFill>
                  </a:rPr>
                  <a:t>指示剂原理</a:t>
                </a:r>
                <a:endParaRPr lang="zh-CN" altLang="en-US" b="1">
                  <a:solidFill>
                    <a:schemeClr val="bg1"/>
                  </a:solidFill>
                </a:endParaRPr>
              </a:p>
            </p:txBody>
          </p:sp>
          <p:cxnSp>
            <p:nvCxnSpPr>
              <p:cNvPr id="35" name="直接连接符 34"/>
              <p:cNvCxnSpPr/>
              <p:nvPr/>
            </p:nvCxnSpPr>
            <p:spPr>
              <a:xfrm>
                <a:off x="12205" y="2108"/>
                <a:ext cx="343" cy="15"/>
              </a:xfrm>
              <a:prstGeom prst="line">
                <a:avLst/>
              </a:prstGeom>
              <a:grpFill/>
              <a:ln w="28575">
                <a:solidFill>
                  <a:srgbClr val="4FD4FF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直接连接符 35"/>
              <p:cNvCxnSpPr/>
              <p:nvPr/>
            </p:nvCxnSpPr>
            <p:spPr>
              <a:xfrm>
                <a:off x="12205" y="2938"/>
                <a:ext cx="343" cy="15"/>
              </a:xfrm>
              <a:prstGeom prst="line">
                <a:avLst/>
              </a:prstGeom>
              <a:grpFill/>
              <a:ln w="28575">
                <a:solidFill>
                  <a:srgbClr val="4FD4FF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直接连接符 36"/>
              <p:cNvCxnSpPr/>
              <p:nvPr/>
            </p:nvCxnSpPr>
            <p:spPr>
              <a:xfrm>
                <a:off x="12205" y="3768"/>
                <a:ext cx="343" cy="15"/>
              </a:xfrm>
              <a:prstGeom prst="line">
                <a:avLst/>
              </a:prstGeom>
              <a:grpFill/>
              <a:ln w="28575">
                <a:solidFill>
                  <a:srgbClr val="4FD4FF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直接连接符 37"/>
              <p:cNvCxnSpPr/>
              <p:nvPr/>
            </p:nvCxnSpPr>
            <p:spPr>
              <a:xfrm flipV="1">
                <a:off x="11808" y="6265"/>
                <a:ext cx="740" cy="16"/>
              </a:xfrm>
              <a:prstGeom prst="line">
                <a:avLst/>
              </a:prstGeom>
              <a:grpFill/>
              <a:ln w="28575">
                <a:solidFill>
                  <a:srgbClr val="4FD4FF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直接连接符 38"/>
              <p:cNvCxnSpPr/>
              <p:nvPr/>
            </p:nvCxnSpPr>
            <p:spPr>
              <a:xfrm>
                <a:off x="12205" y="5429"/>
                <a:ext cx="343" cy="15"/>
              </a:xfrm>
              <a:prstGeom prst="line">
                <a:avLst/>
              </a:prstGeom>
              <a:grpFill/>
              <a:ln w="28575">
                <a:solidFill>
                  <a:srgbClr val="4FD4FF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直接连接符 40"/>
              <p:cNvCxnSpPr/>
              <p:nvPr/>
            </p:nvCxnSpPr>
            <p:spPr>
              <a:xfrm>
                <a:off x="12205" y="7089"/>
                <a:ext cx="343" cy="15"/>
              </a:xfrm>
              <a:prstGeom prst="line">
                <a:avLst/>
              </a:prstGeom>
              <a:grpFill/>
              <a:ln w="28575">
                <a:solidFill>
                  <a:srgbClr val="4FD4FF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直接连接符 41"/>
              <p:cNvCxnSpPr/>
              <p:nvPr/>
            </p:nvCxnSpPr>
            <p:spPr>
              <a:xfrm flipH="1">
                <a:off x="12165" y="2089"/>
                <a:ext cx="46" cy="8406"/>
              </a:xfrm>
              <a:prstGeom prst="line">
                <a:avLst/>
              </a:prstGeom>
              <a:grpFill/>
              <a:ln w="34925">
                <a:solidFill>
                  <a:srgbClr val="4FD4FF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5" name="文本框 14"/>
              <p:cNvSpPr txBox="1"/>
              <p:nvPr/>
            </p:nvSpPr>
            <p:spPr>
              <a:xfrm>
                <a:off x="12525" y="7645"/>
                <a:ext cx="6607" cy="580"/>
              </a:xfrm>
              <a:prstGeom prst="rect">
                <a:avLst/>
              </a:prstGeom>
              <a:grpFill/>
              <a:ln>
                <a:solidFill>
                  <a:srgbClr val="7030A0"/>
                </a:solidFill>
              </a:ln>
            </p:spPr>
            <p:txBody>
              <a:bodyPr wrap="square" rtlCol="0" anchor="t">
                <a:spAutoFit/>
              </a:bodyPr>
              <a:p>
                <a:pPr algn="ctr"/>
                <a:r>
                  <a:rPr lang="zh-CN" altLang="en-US" b="1">
                    <a:solidFill>
                      <a:schemeClr val="bg1"/>
                    </a:solidFill>
                  </a:rPr>
                  <a:t>可逆电极</a:t>
                </a:r>
                <a:endParaRPr lang="zh-CN" altLang="en-US" b="1">
                  <a:solidFill>
                    <a:schemeClr val="bg1"/>
                  </a:solidFill>
                </a:endParaRPr>
              </a:p>
            </p:txBody>
          </p:sp>
          <p:sp>
            <p:nvSpPr>
              <p:cNvPr id="16" name="文本框 15"/>
              <p:cNvSpPr txBox="1"/>
              <p:nvPr/>
            </p:nvSpPr>
            <p:spPr>
              <a:xfrm>
                <a:off x="12525" y="8476"/>
                <a:ext cx="6607" cy="580"/>
              </a:xfrm>
              <a:prstGeom prst="rect">
                <a:avLst/>
              </a:prstGeom>
              <a:grpFill/>
              <a:ln>
                <a:solidFill>
                  <a:srgbClr val="7030A0"/>
                </a:solidFill>
              </a:ln>
            </p:spPr>
            <p:txBody>
              <a:bodyPr wrap="square" rtlCol="0" anchor="t">
                <a:spAutoFit/>
              </a:bodyPr>
              <a:p>
                <a:pPr algn="ctr"/>
                <a:r>
                  <a:rPr lang="zh-CN" altLang="en-US" b="1">
                    <a:solidFill>
                      <a:schemeClr val="bg1"/>
                    </a:solidFill>
                  </a:rPr>
                  <a:t>电极电势与氧化还原能力关系</a:t>
                </a:r>
                <a:endParaRPr lang="zh-CN" altLang="en-US" b="1">
                  <a:solidFill>
                    <a:schemeClr val="bg1"/>
                  </a:solidFill>
                </a:endParaRPr>
              </a:p>
            </p:txBody>
          </p:sp>
          <p:sp>
            <p:nvSpPr>
              <p:cNvPr id="17" name="文本框 16"/>
              <p:cNvSpPr txBox="1"/>
              <p:nvPr/>
            </p:nvSpPr>
            <p:spPr>
              <a:xfrm>
                <a:off x="12525" y="9307"/>
                <a:ext cx="6607" cy="580"/>
              </a:xfrm>
              <a:prstGeom prst="rect">
                <a:avLst/>
              </a:prstGeom>
              <a:grpFill/>
              <a:ln>
                <a:solidFill>
                  <a:srgbClr val="7030A0"/>
                </a:solidFill>
              </a:ln>
            </p:spPr>
            <p:txBody>
              <a:bodyPr wrap="square" rtlCol="0" anchor="t">
                <a:spAutoFit/>
              </a:bodyPr>
              <a:p>
                <a:pPr algn="ctr"/>
                <a:r>
                  <a:rPr lang="zh-CN" altLang="en-US" b="1">
                    <a:solidFill>
                      <a:schemeClr val="bg1"/>
                    </a:solidFill>
                  </a:rPr>
                  <a:t>元素电势图</a:t>
                </a:r>
                <a:endParaRPr lang="zh-CN" altLang="en-US" b="1">
                  <a:solidFill>
                    <a:schemeClr val="bg1"/>
                  </a:solidFill>
                </a:endParaRPr>
              </a:p>
            </p:txBody>
          </p:sp>
          <p:sp>
            <p:nvSpPr>
              <p:cNvPr id="18" name="文本框 17"/>
              <p:cNvSpPr txBox="1"/>
              <p:nvPr/>
            </p:nvSpPr>
            <p:spPr>
              <a:xfrm>
                <a:off x="12525" y="10138"/>
                <a:ext cx="6607" cy="580"/>
              </a:xfrm>
              <a:prstGeom prst="rect">
                <a:avLst/>
              </a:prstGeom>
              <a:grpFill/>
              <a:ln>
                <a:solidFill>
                  <a:srgbClr val="7030A0"/>
                </a:solidFill>
              </a:ln>
            </p:spPr>
            <p:txBody>
              <a:bodyPr wrap="square" rtlCol="0" anchor="t">
                <a:spAutoFit/>
              </a:bodyPr>
              <a:p>
                <a:pPr algn="ctr"/>
                <a:r>
                  <a:rPr lang="zh-CN" altLang="en-US" b="1">
                    <a:solidFill>
                      <a:schemeClr val="bg1"/>
                    </a:solidFill>
                  </a:rPr>
                  <a:t>标准曲线法（电势法和比色法）</a:t>
                </a:r>
                <a:endParaRPr lang="zh-CN" altLang="en-US" b="1">
                  <a:solidFill>
                    <a:schemeClr val="bg1"/>
                  </a:solidFill>
                </a:endParaRPr>
              </a:p>
            </p:txBody>
          </p:sp>
          <p:cxnSp>
            <p:nvCxnSpPr>
              <p:cNvPr id="19" name="直接连接符 18"/>
              <p:cNvCxnSpPr/>
              <p:nvPr/>
            </p:nvCxnSpPr>
            <p:spPr>
              <a:xfrm>
                <a:off x="12205" y="9579"/>
                <a:ext cx="343" cy="15"/>
              </a:xfrm>
              <a:prstGeom prst="line">
                <a:avLst/>
              </a:prstGeom>
              <a:grpFill/>
              <a:ln w="28575">
                <a:solidFill>
                  <a:srgbClr val="4FD4FF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直接连接符 19"/>
              <p:cNvCxnSpPr/>
              <p:nvPr/>
            </p:nvCxnSpPr>
            <p:spPr>
              <a:xfrm>
                <a:off x="12205" y="10409"/>
                <a:ext cx="343" cy="15"/>
              </a:xfrm>
              <a:prstGeom prst="line">
                <a:avLst/>
              </a:prstGeom>
              <a:grpFill/>
              <a:ln w="28575">
                <a:solidFill>
                  <a:srgbClr val="4FD4FF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/>
              <p:cNvCxnSpPr/>
              <p:nvPr/>
            </p:nvCxnSpPr>
            <p:spPr>
              <a:xfrm>
                <a:off x="12205" y="7919"/>
                <a:ext cx="343" cy="15"/>
              </a:xfrm>
              <a:prstGeom prst="line">
                <a:avLst/>
              </a:prstGeom>
              <a:grpFill/>
              <a:ln w="28575">
                <a:solidFill>
                  <a:srgbClr val="4FD4FF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接连接符 21"/>
              <p:cNvCxnSpPr/>
              <p:nvPr/>
            </p:nvCxnSpPr>
            <p:spPr>
              <a:xfrm>
                <a:off x="12205" y="8749"/>
                <a:ext cx="343" cy="15"/>
              </a:xfrm>
              <a:prstGeom prst="line">
                <a:avLst/>
              </a:prstGeom>
              <a:grpFill/>
              <a:ln w="28575">
                <a:solidFill>
                  <a:srgbClr val="4FD4FF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/>
              <p:nvPr/>
            </p:nvCxnSpPr>
            <p:spPr>
              <a:xfrm>
                <a:off x="12205" y="4549"/>
                <a:ext cx="343" cy="15"/>
              </a:xfrm>
              <a:prstGeom prst="line">
                <a:avLst/>
              </a:prstGeom>
              <a:grpFill/>
              <a:ln w="28575">
                <a:solidFill>
                  <a:srgbClr val="4FD4FF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7" name="组合 56"/>
            <p:cNvGrpSpPr/>
            <p:nvPr/>
          </p:nvGrpSpPr>
          <p:grpSpPr>
            <a:xfrm>
              <a:off x="2405" y="1788"/>
              <a:ext cx="7343" cy="8890"/>
              <a:chOff x="2285" y="2028"/>
              <a:chExt cx="7343" cy="8890"/>
            </a:xfrm>
            <a:solidFill>
              <a:srgbClr val="BF604C"/>
            </a:solidFill>
          </p:grpSpPr>
          <p:sp>
            <p:nvSpPr>
              <p:cNvPr id="25" name="文本框 24"/>
              <p:cNvSpPr txBox="1"/>
              <p:nvPr/>
            </p:nvSpPr>
            <p:spPr>
              <a:xfrm>
                <a:off x="2285" y="2028"/>
                <a:ext cx="6607" cy="580"/>
              </a:xfrm>
              <a:prstGeom prst="rect">
                <a:avLst/>
              </a:prstGeom>
              <a:grpFill/>
              <a:ln>
                <a:solidFill>
                  <a:srgbClr val="7030A0"/>
                </a:solidFill>
              </a:ln>
            </p:spPr>
            <p:txBody>
              <a:bodyPr wrap="square" rtlCol="0" anchor="t">
                <a:spAutoFit/>
              </a:bodyPr>
              <a:p>
                <a:pPr algn="ctr"/>
                <a:r>
                  <a:rPr lang="zh-CN" altLang="en-US" b="1">
                    <a:solidFill>
                      <a:schemeClr val="bg1"/>
                    </a:solidFill>
                  </a:rPr>
                  <a:t>溶液浓度表示</a:t>
                </a:r>
                <a:endParaRPr lang="zh-CN" altLang="en-US" b="1">
                  <a:solidFill>
                    <a:schemeClr val="bg1"/>
                  </a:solidFill>
                </a:endParaRPr>
              </a:p>
            </p:txBody>
          </p:sp>
          <p:sp>
            <p:nvSpPr>
              <p:cNvPr id="26" name="文本框 25"/>
              <p:cNvSpPr txBox="1"/>
              <p:nvPr/>
            </p:nvSpPr>
            <p:spPr>
              <a:xfrm>
                <a:off x="2285" y="2859"/>
                <a:ext cx="6607" cy="580"/>
              </a:xfrm>
              <a:prstGeom prst="rect">
                <a:avLst/>
              </a:prstGeom>
              <a:grpFill/>
              <a:ln>
                <a:solidFill>
                  <a:srgbClr val="7030A0"/>
                </a:solidFill>
              </a:ln>
            </p:spPr>
            <p:txBody>
              <a:bodyPr wrap="square" rtlCol="0" anchor="t">
                <a:spAutoFit/>
              </a:bodyPr>
              <a:p>
                <a:pPr algn="ctr"/>
                <a:r>
                  <a:rPr lang="zh-CN" altLang="en-US" b="1">
                    <a:solidFill>
                      <a:schemeClr val="bg1"/>
                    </a:solidFill>
                  </a:rPr>
                  <a:t>蒸气压、沸点、凝固点</a:t>
                </a:r>
                <a:endParaRPr lang="zh-CN" altLang="en-US" b="1">
                  <a:solidFill>
                    <a:schemeClr val="bg1"/>
                  </a:solidFill>
                </a:endParaRPr>
              </a:p>
            </p:txBody>
          </p:sp>
          <p:sp>
            <p:nvSpPr>
              <p:cNvPr id="27" name="文本框 26"/>
              <p:cNvSpPr txBox="1"/>
              <p:nvPr/>
            </p:nvSpPr>
            <p:spPr>
              <a:xfrm>
                <a:off x="2285" y="3690"/>
                <a:ext cx="6607" cy="580"/>
              </a:xfrm>
              <a:prstGeom prst="rect">
                <a:avLst/>
              </a:prstGeom>
              <a:grpFill/>
              <a:ln>
                <a:solidFill>
                  <a:srgbClr val="7030A0"/>
                </a:solidFill>
              </a:ln>
            </p:spPr>
            <p:txBody>
              <a:bodyPr wrap="square" rtlCol="0" anchor="t">
                <a:spAutoFit/>
              </a:bodyPr>
              <a:p>
                <a:pPr algn="ctr"/>
                <a:r>
                  <a:rPr lang="zh-CN" altLang="en-US" b="1">
                    <a:solidFill>
                      <a:schemeClr val="bg1"/>
                    </a:solidFill>
                  </a:rPr>
                  <a:t>反应速率表示</a:t>
                </a:r>
                <a:endParaRPr lang="zh-CN" altLang="en-US" b="1">
                  <a:solidFill>
                    <a:schemeClr val="bg1"/>
                  </a:solidFill>
                </a:endParaRPr>
              </a:p>
            </p:txBody>
          </p:sp>
          <p:sp>
            <p:nvSpPr>
              <p:cNvPr id="28" name="文本框 27"/>
              <p:cNvSpPr txBox="1"/>
              <p:nvPr/>
            </p:nvSpPr>
            <p:spPr>
              <a:xfrm>
                <a:off x="2285" y="4521"/>
                <a:ext cx="6607" cy="580"/>
              </a:xfrm>
              <a:prstGeom prst="rect">
                <a:avLst/>
              </a:prstGeom>
              <a:grpFill/>
              <a:ln>
                <a:solidFill>
                  <a:srgbClr val="7030A0"/>
                </a:solidFill>
              </a:ln>
            </p:spPr>
            <p:txBody>
              <a:bodyPr wrap="square" rtlCol="0" anchor="t">
                <a:spAutoFit/>
              </a:bodyPr>
              <a:p>
                <a:pPr algn="ctr"/>
                <a:r>
                  <a:rPr lang="zh-CN" altLang="en-US" b="1">
                    <a:solidFill>
                      <a:schemeClr val="bg1"/>
                    </a:solidFill>
                  </a:rPr>
                  <a:t>反应进度</a:t>
                </a:r>
                <a:endParaRPr lang="zh-CN" altLang="en-US" b="1">
                  <a:solidFill>
                    <a:schemeClr val="bg1"/>
                  </a:solidFill>
                </a:endParaRPr>
              </a:p>
            </p:txBody>
          </p:sp>
          <p:sp>
            <p:nvSpPr>
              <p:cNvPr id="29" name="文本框 28"/>
              <p:cNvSpPr txBox="1"/>
              <p:nvPr/>
            </p:nvSpPr>
            <p:spPr>
              <a:xfrm>
                <a:off x="2285" y="5352"/>
                <a:ext cx="6607" cy="580"/>
              </a:xfrm>
              <a:prstGeom prst="rect">
                <a:avLst/>
              </a:prstGeom>
              <a:grpFill/>
              <a:ln>
                <a:solidFill>
                  <a:srgbClr val="7030A0"/>
                </a:solidFill>
              </a:ln>
            </p:spPr>
            <p:txBody>
              <a:bodyPr wrap="square" rtlCol="0" anchor="t">
                <a:spAutoFit/>
              </a:bodyPr>
              <a:p>
                <a:pPr algn="ctr"/>
                <a:r>
                  <a:rPr lang="zh-CN" altLang="en-US" b="1">
                    <a:solidFill>
                      <a:schemeClr val="bg1"/>
                    </a:solidFill>
                  </a:rPr>
                  <a:t>离子键、共价键、电负性</a:t>
                </a:r>
                <a:endParaRPr lang="zh-CN" altLang="en-US" b="1">
                  <a:solidFill>
                    <a:schemeClr val="bg1"/>
                  </a:solidFill>
                </a:endParaRPr>
              </a:p>
            </p:txBody>
          </p:sp>
          <p:sp>
            <p:nvSpPr>
              <p:cNvPr id="30" name="文本框 29"/>
              <p:cNvSpPr txBox="1"/>
              <p:nvPr/>
            </p:nvSpPr>
            <p:spPr>
              <a:xfrm>
                <a:off x="2285" y="6183"/>
                <a:ext cx="6607" cy="580"/>
              </a:xfrm>
              <a:prstGeom prst="rect">
                <a:avLst/>
              </a:prstGeom>
              <a:grpFill/>
              <a:ln>
                <a:solidFill>
                  <a:srgbClr val="7030A0"/>
                </a:solidFill>
              </a:ln>
            </p:spPr>
            <p:txBody>
              <a:bodyPr wrap="square" rtlCol="0" anchor="t">
                <a:spAutoFit/>
              </a:bodyPr>
              <a:p>
                <a:pPr algn="ctr"/>
                <a:r>
                  <a:rPr lang="zh-CN" altLang="en-US" b="1">
                    <a:solidFill>
                      <a:schemeClr val="bg1"/>
                    </a:solidFill>
                  </a:rPr>
                  <a:t>玻尔理论</a:t>
                </a:r>
                <a:endParaRPr lang="zh-CN" altLang="en-US" b="1">
                  <a:solidFill>
                    <a:schemeClr val="bg1"/>
                  </a:solidFill>
                </a:endParaRPr>
              </a:p>
            </p:txBody>
          </p:sp>
          <p:sp>
            <p:nvSpPr>
              <p:cNvPr id="31" name="文本框 30"/>
              <p:cNvSpPr txBox="1"/>
              <p:nvPr/>
            </p:nvSpPr>
            <p:spPr>
              <a:xfrm>
                <a:off x="2285" y="7014"/>
                <a:ext cx="6607" cy="580"/>
              </a:xfrm>
              <a:prstGeom prst="rect">
                <a:avLst/>
              </a:prstGeom>
              <a:grpFill/>
              <a:ln>
                <a:solidFill>
                  <a:srgbClr val="7030A0"/>
                </a:solidFill>
              </a:ln>
            </p:spPr>
            <p:txBody>
              <a:bodyPr wrap="square" rtlCol="0" anchor="t">
                <a:spAutoFit/>
              </a:bodyPr>
              <a:p>
                <a:pPr algn="ctr"/>
                <a:r>
                  <a:rPr lang="zh-CN" altLang="en-US" b="1">
                    <a:solidFill>
                      <a:schemeClr val="bg1"/>
                    </a:solidFill>
                  </a:rPr>
                  <a:t>分子间力和氢键</a:t>
                </a:r>
                <a:endParaRPr lang="zh-CN" altLang="en-US" b="1">
                  <a:solidFill>
                    <a:schemeClr val="bg1"/>
                  </a:solidFill>
                </a:endParaRPr>
              </a:p>
            </p:txBody>
          </p:sp>
          <p:cxnSp>
            <p:nvCxnSpPr>
              <p:cNvPr id="32" name="直接连接符 31"/>
              <p:cNvCxnSpPr/>
              <p:nvPr/>
            </p:nvCxnSpPr>
            <p:spPr>
              <a:xfrm>
                <a:off x="8925" y="2308"/>
                <a:ext cx="343" cy="15"/>
              </a:xfrm>
              <a:prstGeom prst="line">
                <a:avLst/>
              </a:prstGeom>
              <a:grpFill/>
              <a:ln w="28575">
                <a:solidFill>
                  <a:srgbClr val="4FD4FF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直接连接符 32"/>
              <p:cNvCxnSpPr/>
              <p:nvPr/>
            </p:nvCxnSpPr>
            <p:spPr>
              <a:xfrm>
                <a:off x="8925" y="3138"/>
                <a:ext cx="343" cy="15"/>
              </a:xfrm>
              <a:prstGeom prst="line">
                <a:avLst/>
              </a:prstGeom>
              <a:grpFill/>
              <a:ln w="28575">
                <a:solidFill>
                  <a:srgbClr val="4FD4FF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/>
              <p:cNvCxnSpPr/>
              <p:nvPr/>
            </p:nvCxnSpPr>
            <p:spPr>
              <a:xfrm>
                <a:off x="8925" y="3968"/>
                <a:ext cx="343" cy="15"/>
              </a:xfrm>
              <a:prstGeom prst="line">
                <a:avLst/>
              </a:prstGeom>
              <a:grpFill/>
              <a:ln w="28575">
                <a:solidFill>
                  <a:srgbClr val="4FD4FF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直接连接符 43"/>
              <p:cNvCxnSpPr/>
              <p:nvPr/>
            </p:nvCxnSpPr>
            <p:spPr>
              <a:xfrm flipV="1">
                <a:off x="8888" y="6465"/>
                <a:ext cx="740" cy="16"/>
              </a:xfrm>
              <a:prstGeom prst="line">
                <a:avLst/>
              </a:prstGeom>
              <a:grpFill/>
              <a:ln w="28575">
                <a:solidFill>
                  <a:srgbClr val="4FD4FF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直接连接符 44"/>
              <p:cNvCxnSpPr/>
              <p:nvPr/>
            </p:nvCxnSpPr>
            <p:spPr>
              <a:xfrm>
                <a:off x="8925" y="5629"/>
                <a:ext cx="343" cy="15"/>
              </a:xfrm>
              <a:prstGeom prst="line">
                <a:avLst/>
              </a:prstGeom>
              <a:grpFill/>
              <a:ln w="28575">
                <a:solidFill>
                  <a:srgbClr val="4FD4FF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直接连接符 45"/>
              <p:cNvCxnSpPr/>
              <p:nvPr/>
            </p:nvCxnSpPr>
            <p:spPr>
              <a:xfrm>
                <a:off x="8925" y="7289"/>
                <a:ext cx="343" cy="15"/>
              </a:xfrm>
              <a:prstGeom prst="line">
                <a:avLst/>
              </a:prstGeom>
              <a:grpFill/>
              <a:ln w="28575">
                <a:solidFill>
                  <a:srgbClr val="4FD4FF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直接连接符 46"/>
              <p:cNvCxnSpPr/>
              <p:nvPr/>
            </p:nvCxnSpPr>
            <p:spPr>
              <a:xfrm flipH="1">
                <a:off x="9245" y="2289"/>
                <a:ext cx="46" cy="8406"/>
              </a:xfrm>
              <a:prstGeom prst="line">
                <a:avLst/>
              </a:prstGeom>
              <a:grpFill/>
              <a:ln w="34925">
                <a:solidFill>
                  <a:srgbClr val="4FD4FF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8" name="文本框 47"/>
              <p:cNvSpPr txBox="1"/>
              <p:nvPr/>
            </p:nvSpPr>
            <p:spPr>
              <a:xfrm>
                <a:off x="2285" y="7845"/>
                <a:ext cx="6607" cy="580"/>
              </a:xfrm>
              <a:prstGeom prst="rect">
                <a:avLst/>
              </a:prstGeom>
              <a:grpFill/>
              <a:ln>
                <a:solidFill>
                  <a:srgbClr val="7030A0"/>
                </a:solidFill>
              </a:ln>
            </p:spPr>
            <p:txBody>
              <a:bodyPr wrap="square" rtlCol="0" anchor="t">
                <a:spAutoFit/>
              </a:bodyPr>
              <a:p>
                <a:pPr algn="ctr"/>
                <a:r>
                  <a:rPr lang="zh-CN" altLang="en-US" b="1">
                    <a:solidFill>
                      <a:schemeClr val="bg1"/>
                    </a:solidFill>
                  </a:rPr>
                  <a:t>分子间力和氢键对物质性质影响</a:t>
                </a:r>
                <a:endParaRPr lang="zh-CN" altLang="en-US" b="1">
                  <a:solidFill>
                    <a:schemeClr val="bg1"/>
                  </a:solidFill>
                </a:endParaRPr>
              </a:p>
            </p:txBody>
          </p:sp>
          <p:sp>
            <p:nvSpPr>
              <p:cNvPr id="49" name="文本框 48"/>
              <p:cNvSpPr txBox="1"/>
              <p:nvPr/>
            </p:nvSpPr>
            <p:spPr>
              <a:xfrm>
                <a:off x="2285" y="8676"/>
                <a:ext cx="6607" cy="580"/>
              </a:xfrm>
              <a:prstGeom prst="rect">
                <a:avLst/>
              </a:prstGeom>
              <a:grpFill/>
              <a:ln>
                <a:solidFill>
                  <a:srgbClr val="7030A0"/>
                </a:solidFill>
              </a:ln>
            </p:spPr>
            <p:txBody>
              <a:bodyPr wrap="square" rtlCol="0" anchor="t">
                <a:spAutoFit/>
              </a:bodyPr>
              <a:p>
                <a:pPr algn="ctr"/>
                <a:r>
                  <a:rPr lang="zh-CN" altLang="en-US" b="1">
                    <a:solidFill>
                      <a:schemeClr val="bg1"/>
                    </a:solidFill>
                  </a:rPr>
                  <a:t>化学键极性与分子极性</a:t>
                </a:r>
                <a:endParaRPr lang="zh-CN" altLang="en-US" b="1">
                  <a:solidFill>
                    <a:schemeClr val="bg1"/>
                  </a:solidFill>
                </a:endParaRPr>
              </a:p>
            </p:txBody>
          </p:sp>
          <p:sp>
            <p:nvSpPr>
              <p:cNvPr id="50" name="文本框 49"/>
              <p:cNvSpPr txBox="1"/>
              <p:nvPr/>
            </p:nvSpPr>
            <p:spPr>
              <a:xfrm>
                <a:off x="2285" y="9507"/>
                <a:ext cx="6607" cy="580"/>
              </a:xfrm>
              <a:prstGeom prst="rect">
                <a:avLst/>
              </a:prstGeom>
              <a:grpFill/>
              <a:ln>
                <a:solidFill>
                  <a:srgbClr val="7030A0"/>
                </a:solidFill>
              </a:ln>
            </p:spPr>
            <p:txBody>
              <a:bodyPr wrap="square" rtlCol="0" anchor="t">
                <a:spAutoFit/>
              </a:bodyPr>
              <a:p>
                <a:pPr algn="ctr"/>
                <a:r>
                  <a:rPr lang="zh-CN" altLang="en-US" b="1">
                    <a:solidFill>
                      <a:schemeClr val="bg1"/>
                    </a:solidFill>
                  </a:rPr>
                  <a:t>酸碱解离</a:t>
                </a:r>
                <a:endParaRPr lang="zh-CN" altLang="en-US" b="1">
                  <a:solidFill>
                    <a:schemeClr val="bg1"/>
                  </a:solidFill>
                </a:endParaRPr>
              </a:p>
            </p:txBody>
          </p:sp>
          <p:sp>
            <p:nvSpPr>
              <p:cNvPr id="51" name="文本框 50"/>
              <p:cNvSpPr txBox="1"/>
              <p:nvPr/>
            </p:nvSpPr>
            <p:spPr>
              <a:xfrm>
                <a:off x="2285" y="10338"/>
                <a:ext cx="6607" cy="580"/>
              </a:xfrm>
              <a:prstGeom prst="rect">
                <a:avLst/>
              </a:prstGeom>
              <a:grpFill/>
              <a:ln>
                <a:solidFill>
                  <a:srgbClr val="7030A0"/>
                </a:solidFill>
              </a:ln>
            </p:spPr>
            <p:txBody>
              <a:bodyPr wrap="square" rtlCol="0" anchor="t">
                <a:spAutoFit/>
              </a:bodyPr>
              <a:p>
                <a:pPr algn="ctr"/>
                <a:r>
                  <a:rPr lang="zh-CN" altLang="en-US" b="1">
                    <a:solidFill>
                      <a:schemeClr val="bg1"/>
                    </a:solidFill>
                  </a:rPr>
                  <a:t>沉淀平衡</a:t>
                </a:r>
                <a:endParaRPr lang="zh-CN" altLang="en-US" b="1">
                  <a:solidFill>
                    <a:schemeClr val="bg1"/>
                  </a:solidFill>
                </a:endParaRPr>
              </a:p>
            </p:txBody>
          </p:sp>
          <p:cxnSp>
            <p:nvCxnSpPr>
              <p:cNvPr id="52" name="直接连接符 51"/>
              <p:cNvCxnSpPr/>
              <p:nvPr/>
            </p:nvCxnSpPr>
            <p:spPr>
              <a:xfrm>
                <a:off x="8925" y="9779"/>
                <a:ext cx="343" cy="15"/>
              </a:xfrm>
              <a:prstGeom prst="line">
                <a:avLst/>
              </a:prstGeom>
              <a:grpFill/>
              <a:ln w="28575">
                <a:solidFill>
                  <a:srgbClr val="4FD4FF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直接连接符 52"/>
              <p:cNvCxnSpPr/>
              <p:nvPr/>
            </p:nvCxnSpPr>
            <p:spPr>
              <a:xfrm>
                <a:off x="8925" y="10609"/>
                <a:ext cx="343" cy="15"/>
              </a:xfrm>
              <a:prstGeom prst="line">
                <a:avLst/>
              </a:prstGeom>
              <a:grpFill/>
              <a:ln w="28575">
                <a:solidFill>
                  <a:srgbClr val="4FD4FF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直接连接符 53"/>
              <p:cNvCxnSpPr/>
              <p:nvPr/>
            </p:nvCxnSpPr>
            <p:spPr>
              <a:xfrm>
                <a:off x="8925" y="8119"/>
                <a:ext cx="343" cy="15"/>
              </a:xfrm>
              <a:prstGeom prst="line">
                <a:avLst/>
              </a:prstGeom>
              <a:grpFill/>
              <a:ln w="28575">
                <a:solidFill>
                  <a:srgbClr val="4FD4FF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直接连接符 54"/>
              <p:cNvCxnSpPr/>
              <p:nvPr/>
            </p:nvCxnSpPr>
            <p:spPr>
              <a:xfrm>
                <a:off x="8925" y="8949"/>
                <a:ext cx="343" cy="15"/>
              </a:xfrm>
              <a:prstGeom prst="line">
                <a:avLst/>
              </a:prstGeom>
              <a:grpFill/>
              <a:ln w="28575">
                <a:solidFill>
                  <a:srgbClr val="4FD4FF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直接连接符 55"/>
              <p:cNvCxnSpPr/>
              <p:nvPr/>
            </p:nvCxnSpPr>
            <p:spPr>
              <a:xfrm>
                <a:off x="8925" y="4749"/>
                <a:ext cx="343" cy="15"/>
              </a:xfrm>
              <a:prstGeom prst="line">
                <a:avLst/>
              </a:prstGeom>
              <a:grpFill/>
              <a:ln w="28575">
                <a:solidFill>
                  <a:srgbClr val="4FD4FF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" name="组合 2"/>
          <p:cNvGrpSpPr/>
          <p:nvPr/>
        </p:nvGrpSpPr>
        <p:grpSpPr>
          <a:xfrm>
            <a:off x="955040" y="588010"/>
            <a:ext cx="10760710" cy="5681980"/>
            <a:chOff x="2645" y="1575"/>
            <a:chExt cx="16946" cy="8948"/>
          </a:xfrm>
        </p:grpSpPr>
        <p:sp>
          <p:nvSpPr>
            <p:cNvPr id="4" name="文本框 3"/>
            <p:cNvSpPr txBox="1"/>
            <p:nvPr/>
          </p:nvSpPr>
          <p:spPr>
            <a:xfrm>
              <a:off x="10041" y="5687"/>
              <a:ext cx="2208" cy="725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p>
              <a:pPr algn="l"/>
              <a:r>
                <a:rPr lang="zh-CN" altLang="en-US" sz="2400"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知识难点</a:t>
              </a:r>
              <a:endParaRPr lang="zh-CN" altLang="en-US" sz="2400"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  <p:grpSp>
          <p:nvGrpSpPr>
            <p:cNvPr id="61" name="组合 60"/>
            <p:cNvGrpSpPr/>
            <p:nvPr/>
          </p:nvGrpSpPr>
          <p:grpSpPr>
            <a:xfrm>
              <a:off x="12285" y="1575"/>
              <a:ext cx="7307" cy="8948"/>
              <a:chOff x="12205" y="1855"/>
              <a:chExt cx="7307" cy="8948"/>
            </a:xfrm>
            <a:solidFill>
              <a:srgbClr val="00B0F0"/>
            </a:solidFill>
          </p:grpSpPr>
          <p:sp>
            <p:nvSpPr>
              <p:cNvPr id="7" name="文本框 6"/>
              <p:cNvSpPr txBox="1"/>
              <p:nvPr/>
            </p:nvSpPr>
            <p:spPr>
              <a:xfrm>
                <a:off x="12905" y="1855"/>
                <a:ext cx="6607" cy="580"/>
              </a:xfrm>
              <a:prstGeom prst="rect">
                <a:avLst/>
              </a:prstGeom>
              <a:grpFill/>
              <a:ln>
                <a:solidFill>
                  <a:srgbClr val="7030A0"/>
                </a:solidFill>
              </a:ln>
            </p:spPr>
            <p:txBody>
              <a:bodyPr wrap="square" rtlCol="0" anchor="t">
                <a:spAutoFit/>
              </a:bodyPr>
              <a:p>
                <a:pPr algn="ctr"/>
                <a:r>
                  <a:rPr lang="zh-CN" altLang="en-US" b="1">
                    <a:solidFill>
                      <a:schemeClr val="bg1"/>
                    </a:solidFill>
                  </a:rPr>
                  <a:t>滴定度含义及其应用</a:t>
                </a:r>
                <a:endParaRPr lang="zh-CN" altLang="en-US" b="1">
                  <a:solidFill>
                    <a:schemeClr val="bg1"/>
                  </a:solidFill>
                </a:endParaRPr>
              </a:p>
            </p:txBody>
          </p:sp>
          <p:sp>
            <p:nvSpPr>
              <p:cNvPr id="8" name="文本框 7"/>
              <p:cNvSpPr txBox="1"/>
              <p:nvPr/>
            </p:nvSpPr>
            <p:spPr>
              <a:xfrm>
                <a:off x="12905" y="2695"/>
                <a:ext cx="6607" cy="580"/>
              </a:xfrm>
              <a:prstGeom prst="rect">
                <a:avLst/>
              </a:prstGeom>
              <a:grpFill/>
              <a:ln>
                <a:solidFill>
                  <a:srgbClr val="7030A0"/>
                </a:solidFill>
              </a:ln>
            </p:spPr>
            <p:txBody>
              <a:bodyPr wrap="square" rtlCol="0" anchor="t">
                <a:spAutoFit/>
              </a:bodyPr>
              <a:p>
                <a:pPr algn="ctr"/>
                <a:r>
                  <a:rPr lang="zh-CN" altLang="en-US" b="1">
                    <a:solidFill>
                      <a:schemeClr val="bg1"/>
                    </a:solidFill>
                  </a:rPr>
                  <a:t>酸碱型体分布系数</a:t>
                </a:r>
                <a:endParaRPr lang="zh-CN" altLang="en-US" b="1">
                  <a:solidFill>
                    <a:schemeClr val="bg1"/>
                  </a:solidFill>
                </a:endParaRPr>
              </a:p>
            </p:txBody>
          </p:sp>
          <p:sp>
            <p:nvSpPr>
              <p:cNvPr id="9" name="文本框 8"/>
              <p:cNvSpPr txBox="1"/>
              <p:nvPr/>
            </p:nvSpPr>
            <p:spPr>
              <a:xfrm>
                <a:off x="12905" y="3535"/>
                <a:ext cx="6607" cy="580"/>
              </a:xfrm>
              <a:prstGeom prst="rect">
                <a:avLst/>
              </a:prstGeom>
              <a:grpFill/>
              <a:ln>
                <a:solidFill>
                  <a:srgbClr val="7030A0"/>
                </a:solidFill>
              </a:ln>
            </p:spPr>
            <p:txBody>
              <a:bodyPr wrap="square" rtlCol="0" anchor="t">
                <a:spAutoFit/>
              </a:bodyPr>
              <a:p>
                <a:pPr algn="ctr"/>
                <a:r>
                  <a:rPr lang="zh-CN" altLang="en-US" b="1">
                    <a:solidFill>
                      <a:schemeClr val="bg1"/>
                    </a:solidFill>
                  </a:rPr>
                  <a:t>酸碱</a:t>
                </a:r>
                <a:r>
                  <a:rPr lang="en-US" altLang="zh-CN" b="1">
                    <a:solidFill>
                      <a:schemeClr val="bg1"/>
                    </a:solidFill>
                  </a:rPr>
                  <a:t>pH</a:t>
                </a:r>
                <a:r>
                  <a:rPr lang="zh-CN" altLang="en-US" b="1">
                    <a:solidFill>
                      <a:schemeClr val="bg1"/>
                    </a:solidFill>
                  </a:rPr>
                  <a:t>计算公式推导</a:t>
                </a:r>
                <a:endParaRPr lang="zh-CN" altLang="en-US" b="1">
                  <a:solidFill>
                    <a:schemeClr val="bg1"/>
                  </a:solidFill>
                </a:endParaRPr>
              </a:p>
            </p:txBody>
          </p:sp>
          <p:sp>
            <p:nvSpPr>
              <p:cNvPr id="10" name="文本框 9"/>
              <p:cNvSpPr txBox="1"/>
              <p:nvPr/>
            </p:nvSpPr>
            <p:spPr>
              <a:xfrm>
                <a:off x="12905" y="4375"/>
                <a:ext cx="6607" cy="580"/>
              </a:xfrm>
              <a:prstGeom prst="rect">
                <a:avLst/>
              </a:prstGeom>
              <a:grpFill/>
              <a:ln>
                <a:solidFill>
                  <a:srgbClr val="7030A0"/>
                </a:solidFill>
              </a:ln>
            </p:spPr>
            <p:txBody>
              <a:bodyPr wrap="square" rtlCol="0" anchor="t">
                <a:spAutoFit/>
              </a:bodyPr>
              <a:p>
                <a:pPr algn="ctr"/>
                <a:r>
                  <a:rPr lang="zh-CN" altLang="en-US" b="1">
                    <a:solidFill>
                      <a:schemeClr val="bg1"/>
                    </a:solidFill>
                  </a:rPr>
                  <a:t>多元弱酸弱碱滴定</a:t>
                </a:r>
                <a:endParaRPr lang="zh-CN" altLang="en-US" b="1">
                  <a:solidFill>
                    <a:schemeClr val="bg1"/>
                  </a:solidFill>
                </a:endParaRPr>
              </a:p>
            </p:txBody>
          </p:sp>
          <p:sp>
            <p:nvSpPr>
              <p:cNvPr id="11" name="文本框 10"/>
              <p:cNvSpPr txBox="1"/>
              <p:nvPr/>
            </p:nvSpPr>
            <p:spPr>
              <a:xfrm>
                <a:off x="12905" y="5215"/>
                <a:ext cx="6607" cy="580"/>
              </a:xfrm>
              <a:prstGeom prst="rect">
                <a:avLst/>
              </a:prstGeom>
              <a:grpFill/>
              <a:ln>
                <a:solidFill>
                  <a:srgbClr val="7030A0"/>
                </a:solidFill>
              </a:ln>
            </p:spPr>
            <p:txBody>
              <a:bodyPr wrap="square" rtlCol="0" anchor="t">
                <a:spAutoFit/>
              </a:bodyPr>
              <a:p>
                <a:pPr algn="ctr"/>
                <a:r>
                  <a:rPr lang="zh-CN" altLang="en-US" b="1">
                    <a:solidFill>
                      <a:schemeClr val="bg1"/>
                    </a:solidFill>
                  </a:rPr>
                  <a:t>完全沉淀</a:t>
                </a:r>
                <a:endParaRPr lang="zh-CN" altLang="en-US" b="1">
                  <a:solidFill>
                    <a:schemeClr val="bg1"/>
                  </a:solidFill>
                </a:endParaRPr>
              </a:p>
            </p:txBody>
          </p:sp>
          <p:sp>
            <p:nvSpPr>
              <p:cNvPr id="12" name="文本框 11"/>
              <p:cNvSpPr txBox="1"/>
              <p:nvPr/>
            </p:nvSpPr>
            <p:spPr>
              <a:xfrm>
                <a:off x="12905" y="6055"/>
                <a:ext cx="6607" cy="580"/>
              </a:xfrm>
              <a:prstGeom prst="rect">
                <a:avLst/>
              </a:prstGeom>
              <a:grpFill/>
              <a:ln>
                <a:solidFill>
                  <a:srgbClr val="7030A0"/>
                </a:solidFill>
              </a:ln>
            </p:spPr>
            <p:txBody>
              <a:bodyPr wrap="square" rtlCol="0" anchor="t">
                <a:spAutoFit/>
              </a:bodyPr>
              <a:p>
                <a:pPr algn="ctr"/>
                <a:r>
                  <a:rPr lang="zh-CN" altLang="en-US" b="1">
                    <a:solidFill>
                      <a:schemeClr val="bg1"/>
                    </a:solidFill>
                  </a:rPr>
                  <a:t>沉淀指示剂</a:t>
                </a:r>
                <a:endParaRPr lang="zh-CN" altLang="en-US" b="1">
                  <a:solidFill>
                    <a:schemeClr val="bg1"/>
                  </a:solidFill>
                </a:endParaRPr>
              </a:p>
            </p:txBody>
          </p:sp>
          <p:sp>
            <p:nvSpPr>
              <p:cNvPr id="13" name="文本框 12"/>
              <p:cNvSpPr txBox="1"/>
              <p:nvPr/>
            </p:nvSpPr>
            <p:spPr>
              <a:xfrm>
                <a:off x="12905" y="6895"/>
                <a:ext cx="6607" cy="580"/>
              </a:xfrm>
              <a:prstGeom prst="rect">
                <a:avLst/>
              </a:prstGeom>
              <a:grpFill/>
              <a:ln>
                <a:solidFill>
                  <a:srgbClr val="7030A0"/>
                </a:solidFill>
              </a:ln>
            </p:spPr>
            <p:txBody>
              <a:bodyPr wrap="square" rtlCol="0" anchor="t">
                <a:spAutoFit/>
              </a:bodyPr>
              <a:p>
                <a:pPr algn="ctr"/>
                <a:r>
                  <a:rPr lang="zh-CN" altLang="en-US" b="1">
                    <a:solidFill>
                      <a:schemeClr val="bg1"/>
                    </a:solidFill>
                  </a:rPr>
                  <a:t>条件稳定常数</a:t>
                </a:r>
                <a:endParaRPr lang="zh-CN" altLang="en-US" b="1">
                  <a:solidFill>
                    <a:schemeClr val="bg1"/>
                  </a:solidFill>
                </a:endParaRPr>
              </a:p>
            </p:txBody>
          </p:sp>
          <p:cxnSp>
            <p:nvCxnSpPr>
              <p:cNvPr id="35" name="直接连接符 34"/>
              <p:cNvCxnSpPr/>
              <p:nvPr/>
            </p:nvCxnSpPr>
            <p:spPr>
              <a:xfrm>
                <a:off x="12562" y="2135"/>
                <a:ext cx="343" cy="15"/>
              </a:xfrm>
              <a:prstGeom prst="line">
                <a:avLst/>
              </a:prstGeom>
              <a:grpFill/>
              <a:ln w="28575">
                <a:solidFill>
                  <a:srgbClr val="4FD4FF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直接连接符 35"/>
              <p:cNvCxnSpPr/>
              <p:nvPr/>
            </p:nvCxnSpPr>
            <p:spPr>
              <a:xfrm>
                <a:off x="12562" y="2972"/>
                <a:ext cx="343" cy="15"/>
              </a:xfrm>
              <a:prstGeom prst="line">
                <a:avLst/>
              </a:prstGeom>
              <a:grpFill/>
              <a:ln w="28575">
                <a:solidFill>
                  <a:srgbClr val="4FD4FF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直接连接符 36"/>
              <p:cNvCxnSpPr/>
              <p:nvPr/>
            </p:nvCxnSpPr>
            <p:spPr>
              <a:xfrm>
                <a:off x="12562" y="3809"/>
                <a:ext cx="343" cy="15"/>
              </a:xfrm>
              <a:prstGeom prst="line">
                <a:avLst/>
              </a:prstGeom>
              <a:grpFill/>
              <a:ln w="28575">
                <a:solidFill>
                  <a:srgbClr val="4FD4FF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直接连接符 37"/>
              <p:cNvCxnSpPr/>
              <p:nvPr/>
            </p:nvCxnSpPr>
            <p:spPr>
              <a:xfrm flipV="1">
                <a:off x="12205" y="6295"/>
                <a:ext cx="740" cy="16"/>
              </a:xfrm>
              <a:prstGeom prst="line">
                <a:avLst/>
              </a:prstGeom>
              <a:grpFill/>
              <a:ln w="28575">
                <a:solidFill>
                  <a:srgbClr val="4FD4FF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直接连接符 38"/>
              <p:cNvCxnSpPr/>
              <p:nvPr/>
            </p:nvCxnSpPr>
            <p:spPr>
              <a:xfrm>
                <a:off x="12562" y="5483"/>
                <a:ext cx="343" cy="15"/>
              </a:xfrm>
              <a:prstGeom prst="line">
                <a:avLst/>
              </a:prstGeom>
              <a:grpFill/>
              <a:ln w="28575">
                <a:solidFill>
                  <a:srgbClr val="4FD4FF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直接连接符 40"/>
              <p:cNvCxnSpPr/>
              <p:nvPr/>
            </p:nvCxnSpPr>
            <p:spPr>
              <a:xfrm>
                <a:off x="12562" y="7157"/>
                <a:ext cx="343" cy="15"/>
              </a:xfrm>
              <a:prstGeom prst="line">
                <a:avLst/>
              </a:prstGeom>
              <a:grpFill/>
              <a:ln w="28575">
                <a:solidFill>
                  <a:srgbClr val="4FD4FF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直接连接符 41"/>
              <p:cNvCxnSpPr/>
              <p:nvPr/>
            </p:nvCxnSpPr>
            <p:spPr>
              <a:xfrm flipH="1">
                <a:off x="12525" y="2135"/>
                <a:ext cx="6" cy="8360"/>
              </a:xfrm>
              <a:prstGeom prst="line">
                <a:avLst/>
              </a:prstGeom>
              <a:grpFill/>
              <a:ln w="34925">
                <a:solidFill>
                  <a:srgbClr val="4FD4FF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4" name="文本框 13"/>
              <p:cNvSpPr txBox="1"/>
              <p:nvPr/>
            </p:nvSpPr>
            <p:spPr>
              <a:xfrm>
                <a:off x="12905" y="7735"/>
                <a:ext cx="6607" cy="580"/>
              </a:xfrm>
              <a:prstGeom prst="rect">
                <a:avLst/>
              </a:prstGeom>
              <a:grpFill/>
              <a:ln>
                <a:solidFill>
                  <a:srgbClr val="7030A0"/>
                </a:solidFill>
              </a:ln>
            </p:spPr>
            <p:txBody>
              <a:bodyPr wrap="square" rtlCol="0" anchor="t">
                <a:spAutoFit/>
              </a:bodyPr>
              <a:p>
                <a:pPr algn="ctr"/>
                <a:r>
                  <a:rPr lang="zh-CN" altLang="en-US" b="1">
                    <a:solidFill>
                      <a:schemeClr val="bg1"/>
                    </a:solidFill>
                  </a:rPr>
                  <a:t>能斯特方程书写</a:t>
                </a:r>
                <a:endParaRPr lang="zh-CN" altLang="en-US" b="1">
                  <a:solidFill>
                    <a:schemeClr val="bg1"/>
                  </a:solidFill>
                </a:endParaRPr>
              </a:p>
            </p:txBody>
          </p:sp>
          <p:sp>
            <p:nvSpPr>
              <p:cNvPr id="15" name="文本框 14"/>
              <p:cNvSpPr txBox="1"/>
              <p:nvPr/>
            </p:nvSpPr>
            <p:spPr>
              <a:xfrm>
                <a:off x="12905" y="8575"/>
                <a:ext cx="6607" cy="580"/>
              </a:xfrm>
              <a:prstGeom prst="rect">
                <a:avLst/>
              </a:prstGeom>
              <a:grpFill/>
              <a:ln>
                <a:solidFill>
                  <a:srgbClr val="7030A0"/>
                </a:solidFill>
              </a:ln>
            </p:spPr>
            <p:txBody>
              <a:bodyPr wrap="square" rtlCol="0" anchor="t">
                <a:spAutoFit/>
              </a:bodyPr>
              <a:p>
                <a:pPr algn="ctr"/>
                <a:r>
                  <a:rPr lang="zh-CN" altLang="en-US" b="1">
                    <a:solidFill>
                      <a:schemeClr val="bg1"/>
                    </a:solidFill>
                  </a:rPr>
                  <a:t>氢离子电极产生机理</a:t>
                </a:r>
                <a:endParaRPr lang="zh-CN" altLang="en-US" b="1">
                  <a:solidFill>
                    <a:schemeClr val="bg1"/>
                  </a:solidFill>
                </a:endParaRPr>
              </a:p>
            </p:txBody>
          </p:sp>
          <p:sp>
            <p:nvSpPr>
              <p:cNvPr id="16" name="文本框 15"/>
              <p:cNvSpPr txBox="1"/>
              <p:nvPr/>
            </p:nvSpPr>
            <p:spPr>
              <a:xfrm>
                <a:off x="12905" y="9415"/>
                <a:ext cx="6607" cy="580"/>
              </a:xfrm>
              <a:prstGeom prst="rect">
                <a:avLst/>
              </a:prstGeom>
              <a:grpFill/>
              <a:ln>
                <a:solidFill>
                  <a:srgbClr val="7030A0"/>
                </a:solidFill>
              </a:ln>
            </p:spPr>
            <p:txBody>
              <a:bodyPr wrap="square" rtlCol="0" anchor="t">
                <a:spAutoFit/>
              </a:bodyPr>
              <a:p>
                <a:pPr algn="ctr"/>
                <a:r>
                  <a:rPr lang="en-US" altLang="zh-CN" b="1">
                    <a:solidFill>
                      <a:schemeClr val="bg1"/>
                    </a:solidFill>
                  </a:rPr>
                  <a:t>pH</a:t>
                </a:r>
                <a:r>
                  <a:rPr lang="zh-CN" altLang="en-US" b="1">
                    <a:solidFill>
                      <a:schemeClr val="bg1"/>
                    </a:solidFill>
                  </a:rPr>
                  <a:t>计原理</a:t>
                </a:r>
                <a:endParaRPr lang="zh-CN" altLang="en-US" b="1">
                  <a:solidFill>
                    <a:schemeClr val="bg1"/>
                  </a:solidFill>
                </a:endParaRPr>
              </a:p>
            </p:txBody>
          </p:sp>
          <p:sp>
            <p:nvSpPr>
              <p:cNvPr id="17" name="文本框 16"/>
              <p:cNvSpPr txBox="1"/>
              <p:nvPr/>
            </p:nvSpPr>
            <p:spPr>
              <a:xfrm>
                <a:off x="12905" y="10223"/>
                <a:ext cx="6607" cy="580"/>
              </a:xfrm>
              <a:prstGeom prst="rect">
                <a:avLst/>
              </a:prstGeom>
              <a:grpFill/>
              <a:ln>
                <a:solidFill>
                  <a:srgbClr val="7030A0"/>
                </a:solidFill>
              </a:ln>
            </p:spPr>
            <p:txBody>
              <a:bodyPr wrap="square" rtlCol="0" anchor="t">
                <a:spAutoFit/>
              </a:bodyPr>
              <a:p>
                <a:pPr algn="ctr"/>
                <a:r>
                  <a:rPr lang="zh-CN" altLang="en-US" b="1">
                    <a:solidFill>
                      <a:schemeClr val="bg1"/>
                    </a:solidFill>
                  </a:rPr>
                  <a:t>吸光法中的读数误差</a:t>
                </a:r>
                <a:endParaRPr lang="zh-CN" altLang="en-US" b="1">
                  <a:solidFill>
                    <a:schemeClr val="bg1"/>
                  </a:solidFill>
                </a:endParaRPr>
              </a:p>
            </p:txBody>
          </p:sp>
          <p:cxnSp>
            <p:nvCxnSpPr>
              <p:cNvPr id="21" name="直接连接符 20"/>
              <p:cNvCxnSpPr/>
              <p:nvPr/>
            </p:nvCxnSpPr>
            <p:spPr>
              <a:xfrm>
                <a:off x="12562" y="7994"/>
                <a:ext cx="343" cy="15"/>
              </a:xfrm>
              <a:prstGeom prst="line">
                <a:avLst/>
              </a:prstGeom>
              <a:grpFill/>
              <a:ln w="28575">
                <a:solidFill>
                  <a:srgbClr val="4FD4FF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接连接符 21"/>
              <p:cNvCxnSpPr/>
              <p:nvPr/>
            </p:nvCxnSpPr>
            <p:spPr>
              <a:xfrm>
                <a:off x="12562" y="8831"/>
                <a:ext cx="343" cy="15"/>
              </a:xfrm>
              <a:prstGeom prst="line">
                <a:avLst/>
              </a:prstGeom>
              <a:grpFill/>
              <a:ln w="28575">
                <a:solidFill>
                  <a:srgbClr val="4FD4FF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/>
              <p:nvPr/>
            </p:nvCxnSpPr>
            <p:spPr>
              <a:xfrm>
                <a:off x="12562" y="9668"/>
                <a:ext cx="343" cy="15"/>
              </a:xfrm>
              <a:prstGeom prst="line">
                <a:avLst/>
              </a:prstGeom>
              <a:grpFill/>
              <a:ln w="28575">
                <a:solidFill>
                  <a:srgbClr val="4FD4FF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直接连接符 24"/>
              <p:cNvCxnSpPr/>
              <p:nvPr/>
            </p:nvCxnSpPr>
            <p:spPr>
              <a:xfrm>
                <a:off x="12562" y="10505"/>
                <a:ext cx="343" cy="15"/>
              </a:xfrm>
              <a:prstGeom prst="line">
                <a:avLst/>
              </a:prstGeom>
              <a:grpFill/>
              <a:ln w="28575">
                <a:solidFill>
                  <a:srgbClr val="4FD4FF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直接连接符 25"/>
              <p:cNvCxnSpPr/>
              <p:nvPr/>
            </p:nvCxnSpPr>
            <p:spPr>
              <a:xfrm>
                <a:off x="12562" y="4646"/>
                <a:ext cx="343" cy="15"/>
              </a:xfrm>
              <a:prstGeom prst="line">
                <a:avLst/>
              </a:prstGeom>
              <a:grpFill/>
              <a:ln w="28575">
                <a:solidFill>
                  <a:srgbClr val="4FD4FF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0" name="组合 59"/>
            <p:cNvGrpSpPr/>
            <p:nvPr/>
          </p:nvGrpSpPr>
          <p:grpSpPr>
            <a:xfrm>
              <a:off x="2645" y="1575"/>
              <a:ext cx="7360" cy="8948"/>
              <a:chOff x="1105" y="1815"/>
              <a:chExt cx="7360" cy="8948"/>
            </a:xfrm>
            <a:solidFill>
              <a:srgbClr val="00B0F0"/>
            </a:solidFill>
          </p:grpSpPr>
          <p:sp>
            <p:nvSpPr>
              <p:cNvPr id="27" name="文本框 26"/>
              <p:cNvSpPr txBox="1"/>
              <p:nvPr/>
            </p:nvSpPr>
            <p:spPr>
              <a:xfrm>
                <a:off x="1105" y="1815"/>
                <a:ext cx="6607" cy="580"/>
              </a:xfrm>
              <a:prstGeom prst="rect">
                <a:avLst/>
              </a:prstGeom>
              <a:grpFill/>
              <a:ln>
                <a:solidFill>
                  <a:srgbClr val="7030A0"/>
                </a:solidFill>
              </a:ln>
            </p:spPr>
            <p:txBody>
              <a:bodyPr wrap="square" rtlCol="0" anchor="t">
                <a:spAutoFit/>
              </a:bodyPr>
              <a:p>
                <a:pPr algn="ctr"/>
                <a:r>
                  <a:rPr lang="zh-CN" altLang="en-US" b="1">
                    <a:solidFill>
                      <a:schemeClr val="bg1"/>
                    </a:solidFill>
                  </a:rPr>
                  <a:t>强电解质溶液的依数性</a:t>
                </a:r>
                <a:endParaRPr lang="zh-CN" altLang="en-US" b="1">
                  <a:solidFill>
                    <a:schemeClr val="bg1"/>
                  </a:solidFill>
                </a:endParaRPr>
              </a:p>
            </p:txBody>
          </p:sp>
          <p:sp>
            <p:nvSpPr>
              <p:cNvPr id="28" name="文本框 27"/>
              <p:cNvSpPr txBox="1"/>
              <p:nvPr/>
            </p:nvSpPr>
            <p:spPr>
              <a:xfrm>
                <a:off x="1105" y="2655"/>
                <a:ext cx="6607" cy="580"/>
              </a:xfrm>
              <a:prstGeom prst="rect">
                <a:avLst/>
              </a:prstGeom>
              <a:grpFill/>
              <a:ln>
                <a:solidFill>
                  <a:srgbClr val="7030A0"/>
                </a:solidFill>
              </a:ln>
            </p:spPr>
            <p:txBody>
              <a:bodyPr wrap="square" rtlCol="0" anchor="t">
                <a:spAutoFit/>
              </a:bodyPr>
              <a:p>
                <a:pPr algn="ctr"/>
                <a:r>
                  <a:rPr lang="zh-CN" altLang="en-US" b="1">
                    <a:solidFill>
                      <a:schemeClr val="bg1"/>
                    </a:solidFill>
                  </a:rPr>
                  <a:t>电解质对溶胶的聚沉作用</a:t>
                </a:r>
                <a:endParaRPr lang="zh-CN" altLang="en-US" b="1">
                  <a:solidFill>
                    <a:schemeClr val="bg1"/>
                  </a:solidFill>
                </a:endParaRPr>
              </a:p>
            </p:txBody>
          </p:sp>
          <p:sp>
            <p:nvSpPr>
              <p:cNvPr id="29" name="文本框 28"/>
              <p:cNvSpPr txBox="1"/>
              <p:nvPr/>
            </p:nvSpPr>
            <p:spPr>
              <a:xfrm>
                <a:off x="1105" y="3495"/>
                <a:ext cx="6607" cy="580"/>
              </a:xfrm>
              <a:prstGeom prst="rect">
                <a:avLst/>
              </a:prstGeom>
              <a:grpFill/>
              <a:ln>
                <a:solidFill>
                  <a:srgbClr val="7030A0"/>
                </a:solidFill>
              </a:ln>
            </p:spPr>
            <p:txBody>
              <a:bodyPr wrap="square" rtlCol="0" anchor="t">
                <a:spAutoFit/>
              </a:bodyPr>
              <a:p>
                <a:pPr algn="ctr"/>
                <a:r>
                  <a:rPr lang="zh-CN" altLang="en-US" b="1">
                    <a:solidFill>
                      <a:schemeClr val="bg1"/>
                    </a:solidFill>
                  </a:rPr>
                  <a:t>胶团结构的热力学电位和电动电位</a:t>
                </a:r>
                <a:endParaRPr lang="zh-CN" altLang="en-US" b="1">
                  <a:solidFill>
                    <a:schemeClr val="bg1"/>
                  </a:solidFill>
                </a:endParaRPr>
              </a:p>
            </p:txBody>
          </p:sp>
          <p:sp>
            <p:nvSpPr>
              <p:cNvPr id="30" name="文本框 29"/>
              <p:cNvSpPr txBox="1"/>
              <p:nvPr/>
            </p:nvSpPr>
            <p:spPr>
              <a:xfrm>
                <a:off x="1105" y="4335"/>
                <a:ext cx="6607" cy="580"/>
              </a:xfrm>
              <a:prstGeom prst="rect">
                <a:avLst/>
              </a:prstGeom>
              <a:grpFill/>
              <a:ln>
                <a:solidFill>
                  <a:srgbClr val="7030A0"/>
                </a:solidFill>
              </a:ln>
            </p:spPr>
            <p:txBody>
              <a:bodyPr wrap="square" rtlCol="0" anchor="t">
                <a:spAutoFit/>
              </a:bodyPr>
              <a:p>
                <a:pPr algn="ctr"/>
                <a:r>
                  <a:rPr lang="zh-CN" altLang="en-US" b="1">
                    <a:solidFill>
                      <a:schemeClr val="bg1"/>
                    </a:solidFill>
                  </a:rPr>
                  <a:t>反应热与焓变的关系</a:t>
                </a:r>
                <a:endParaRPr lang="zh-CN" altLang="en-US" b="1">
                  <a:solidFill>
                    <a:schemeClr val="bg1"/>
                  </a:solidFill>
                </a:endParaRPr>
              </a:p>
            </p:txBody>
          </p:sp>
          <p:sp>
            <p:nvSpPr>
              <p:cNvPr id="31" name="文本框 30"/>
              <p:cNvSpPr txBox="1"/>
              <p:nvPr/>
            </p:nvSpPr>
            <p:spPr>
              <a:xfrm>
                <a:off x="1105" y="5175"/>
                <a:ext cx="6607" cy="580"/>
              </a:xfrm>
              <a:prstGeom prst="rect">
                <a:avLst/>
              </a:prstGeom>
              <a:grpFill/>
              <a:ln>
                <a:solidFill>
                  <a:srgbClr val="7030A0"/>
                </a:solidFill>
              </a:ln>
            </p:spPr>
            <p:txBody>
              <a:bodyPr wrap="square" rtlCol="0" anchor="t">
                <a:spAutoFit/>
              </a:bodyPr>
              <a:p>
                <a:pPr algn="ctr"/>
                <a:r>
                  <a:rPr lang="zh-CN" altLang="en-US" b="1">
                    <a:solidFill>
                      <a:schemeClr val="bg1"/>
                    </a:solidFill>
                  </a:rPr>
                  <a:t>状态函数</a:t>
                </a:r>
                <a:endParaRPr lang="zh-CN" altLang="en-US" b="1">
                  <a:solidFill>
                    <a:schemeClr val="bg1"/>
                  </a:solidFill>
                </a:endParaRPr>
              </a:p>
            </p:txBody>
          </p:sp>
          <p:sp>
            <p:nvSpPr>
              <p:cNvPr id="32" name="文本框 31"/>
              <p:cNvSpPr txBox="1"/>
              <p:nvPr/>
            </p:nvSpPr>
            <p:spPr>
              <a:xfrm>
                <a:off x="1105" y="6015"/>
                <a:ext cx="6607" cy="580"/>
              </a:xfrm>
              <a:prstGeom prst="rect">
                <a:avLst/>
              </a:prstGeom>
              <a:grpFill/>
              <a:ln>
                <a:solidFill>
                  <a:srgbClr val="7030A0"/>
                </a:solidFill>
              </a:ln>
            </p:spPr>
            <p:txBody>
              <a:bodyPr wrap="square" rtlCol="0" anchor="t">
                <a:spAutoFit/>
              </a:bodyPr>
              <a:p>
                <a:pPr algn="ctr"/>
                <a:r>
                  <a:rPr lang="zh-CN" altLang="en-US" b="1">
                    <a:solidFill>
                      <a:schemeClr val="bg1"/>
                    </a:solidFill>
                  </a:rPr>
                  <a:t>活化能意义</a:t>
                </a:r>
                <a:endParaRPr lang="zh-CN" altLang="en-US" b="1">
                  <a:solidFill>
                    <a:schemeClr val="bg1"/>
                  </a:solidFill>
                </a:endParaRPr>
              </a:p>
            </p:txBody>
          </p:sp>
          <p:sp>
            <p:nvSpPr>
              <p:cNvPr id="33" name="文本框 32"/>
              <p:cNvSpPr txBox="1"/>
              <p:nvPr/>
            </p:nvSpPr>
            <p:spPr>
              <a:xfrm>
                <a:off x="1105" y="6855"/>
                <a:ext cx="6607" cy="580"/>
              </a:xfrm>
              <a:prstGeom prst="rect">
                <a:avLst/>
              </a:prstGeom>
              <a:grpFill/>
              <a:ln>
                <a:solidFill>
                  <a:srgbClr val="7030A0"/>
                </a:solidFill>
              </a:ln>
            </p:spPr>
            <p:txBody>
              <a:bodyPr wrap="square" rtlCol="0" anchor="t">
                <a:spAutoFit/>
              </a:bodyPr>
              <a:p>
                <a:pPr algn="ctr"/>
                <a:r>
                  <a:rPr lang="zh-CN" altLang="en-US" b="1">
                    <a:solidFill>
                      <a:schemeClr val="bg1"/>
                    </a:solidFill>
                  </a:rPr>
                  <a:t>基元反应</a:t>
                </a:r>
                <a:endParaRPr lang="zh-CN" altLang="en-US" b="1">
                  <a:solidFill>
                    <a:schemeClr val="bg1"/>
                  </a:solidFill>
                </a:endParaRPr>
              </a:p>
            </p:txBody>
          </p:sp>
          <p:cxnSp>
            <p:nvCxnSpPr>
              <p:cNvPr id="34" name="直接连接符 33"/>
              <p:cNvCxnSpPr/>
              <p:nvPr/>
            </p:nvCxnSpPr>
            <p:spPr>
              <a:xfrm>
                <a:off x="7722" y="2095"/>
                <a:ext cx="343" cy="15"/>
              </a:xfrm>
              <a:prstGeom prst="line">
                <a:avLst/>
              </a:prstGeom>
              <a:grpFill/>
              <a:ln w="28575">
                <a:solidFill>
                  <a:srgbClr val="4FD4FF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直接连接符 43"/>
              <p:cNvCxnSpPr/>
              <p:nvPr/>
            </p:nvCxnSpPr>
            <p:spPr>
              <a:xfrm>
                <a:off x="7722" y="2932"/>
                <a:ext cx="343" cy="15"/>
              </a:xfrm>
              <a:prstGeom prst="line">
                <a:avLst/>
              </a:prstGeom>
              <a:grpFill/>
              <a:ln w="28575">
                <a:solidFill>
                  <a:srgbClr val="4FD4FF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直接连接符 44"/>
              <p:cNvCxnSpPr/>
              <p:nvPr/>
            </p:nvCxnSpPr>
            <p:spPr>
              <a:xfrm>
                <a:off x="7722" y="3769"/>
                <a:ext cx="343" cy="15"/>
              </a:xfrm>
              <a:prstGeom prst="line">
                <a:avLst/>
              </a:prstGeom>
              <a:grpFill/>
              <a:ln w="28575">
                <a:solidFill>
                  <a:srgbClr val="4FD4FF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直接连接符 45"/>
              <p:cNvCxnSpPr/>
              <p:nvPr/>
            </p:nvCxnSpPr>
            <p:spPr>
              <a:xfrm flipV="1">
                <a:off x="7725" y="6255"/>
                <a:ext cx="740" cy="16"/>
              </a:xfrm>
              <a:prstGeom prst="line">
                <a:avLst/>
              </a:prstGeom>
              <a:grpFill/>
              <a:ln w="28575">
                <a:solidFill>
                  <a:srgbClr val="4FD4FF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直接连接符 46"/>
              <p:cNvCxnSpPr/>
              <p:nvPr/>
            </p:nvCxnSpPr>
            <p:spPr>
              <a:xfrm>
                <a:off x="7722" y="5443"/>
                <a:ext cx="343" cy="15"/>
              </a:xfrm>
              <a:prstGeom prst="line">
                <a:avLst/>
              </a:prstGeom>
              <a:grpFill/>
              <a:ln w="28575">
                <a:solidFill>
                  <a:srgbClr val="4FD4FF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直接连接符 47"/>
              <p:cNvCxnSpPr/>
              <p:nvPr/>
            </p:nvCxnSpPr>
            <p:spPr>
              <a:xfrm>
                <a:off x="7722" y="7117"/>
                <a:ext cx="343" cy="15"/>
              </a:xfrm>
              <a:prstGeom prst="line">
                <a:avLst/>
              </a:prstGeom>
              <a:grpFill/>
              <a:ln w="28575">
                <a:solidFill>
                  <a:srgbClr val="4FD4FF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直接连接符 48"/>
              <p:cNvCxnSpPr/>
              <p:nvPr/>
            </p:nvCxnSpPr>
            <p:spPr>
              <a:xfrm flipH="1">
                <a:off x="8045" y="2095"/>
                <a:ext cx="6" cy="8360"/>
              </a:xfrm>
              <a:prstGeom prst="line">
                <a:avLst/>
              </a:prstGeom>
              <a:grpFill/>
              <a:ln w="34925">
                <a:solidFill>
                  <a:srgbClr val="4FD4FF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0" name="文本框 49"/>
              <p:cNvSpPr txBox="1"/>
              <p:nvPr/>
            </p:nvSpPr>
            <p:spPr>
              <a:xfrm>
                <a:off x="1105" y="7695"/>
                <a:ext cx="6607" cy="580"/>
              </a:xfrm>
              <a:prstGeom prst="rect">
                <a:avLst/>
              </a:prstGeom>
              <a:grpFill/>
              <a:ln>
                <a:solidFill>
                  <a:srgbClr val="7030A0"/>
                </a:solidFill>
              </a:ln>
            </p:spPr>
            <p:txBody>
              <a:bodyPr wrap="square" rtlCol="0" anchor="t">
                <a:spAutoFit/>
              </a:bodyPr>
              <a:p>
                <a:pPr algn="ctr"/>
                <a:r>
                  <a:rPr lang="zh-CN" altLang="en-US" b="1">
                    <a:solidFill>
                      <a:schemeClr val="bg1"/>
                    </a:solidFill>
                  </a:rPr>
                  <a:t>压力对化学平衡的影响</a:t>
                </a:r>
                <a:endParaRPr lang="zh-CN" altLang="en-US" b="1">
                  <a:solidFill>
                    <a:schemeClr val="bg1"/>
                  </a:solidFill>
                </a:endParaRPr>
              </a:p>
            </p:txBody>
          </p:sp>
          <p:sp>
            <p:nvSpPr>
              <p:cNvPr id="51" name="文本框 50"/>
              <p:cNvSpPr txBox="1"/>
              <p:nvPr/>
            </p:nvSpPr>
            <p:spPr>
              <a:xfrm>
                <a:off x="1105" y="8535"/>
                <a:ext cx="6607" cy="580"/>
              </a:xfrm>
              <a:prstGeom prst="rect">
                <a:avLst/>
              </a:prstGeom>
              <a:grpFill/>
              <a:ln>
                <a:solidFill>
                  <a:srgbClr val="7030A0"/>
                </a:solidFill>
              </a:ln>
            </p:spPr>
            <p:txBody>
              <a:bodyPr wrap="square" rtlCol="0" anchor="t">
                <a:spAutoFit/>
              </a:bodyPr>
              <a:p>
                <a:pPr algn="ctr"/>
                <a:r>
                  <a:rPr lang="zh-CN" altLang="en-US" b="1">
                    <a:solidFill>
                      <a:schemeClr val="bg1"/>
                    </a:solidFill>
                  </a:rPr>
                  <a:t>原子运动状态的量子表示</a:t>
                </a:r>
                <a:endParaRPr lang="zh-CN" altLang="en-US" b="1">
                  <a:solidFill>
                    <a:schemeClr val="bg1"/>
                  </a:solidFill>
                </a:endParaRPr>
              </a:p>
            </p:txBody>
          </p:sp>
          <p:sp>
            <p:nvSpPr>
              <p:cNvPr id="52" name="文本框 51"/>
              <p:cNvSpPr txBox="1"/>
              <p:nvPr/>
            </p:nvSpPr>
            <p:spPr>
              <a:xfrm>
                <a:off x="1105" y="9375"/>
                <a:ext cx="6607" cy="580"/>
              </a:xfrm>
              <a:prstGeom prst="rect">
                <a:avLst/>
              </a:prstGeom>
              <a:grpFill/>
              <a:ln>
                <a:solidFill>
                  <a:srgbClr val="7030A0"/>
                </a:solidFill>
              </a:ln>
            </p:spPr>
            <p:txBody>
              <a:bodyPr wrap="square" rtlCol="0" anchor="t">
                <a:spAutoFit/>
              </a:bodyPr>
              <a:p>
                <a:pPr algn="ctr"/>
                <a:r>
                  <a:rPr lang="zh-CN" altLang="en-US" b="1">
                    <a:solidFill>
                      <a:schemeClr val="bg1"/>
                    </a:solidFill>
                  </a:rPr>
                  <a:t>杂化轨道类型</a:t>
                </a:r>
                <a:endParaRPr lang="zh-CN" altLang="en-US" b="1">
                  <a:solidFill>
                    <a:schemeClr val="bg1"/>
                  </a:solidFill>
                </a:endParaRPr>
              </a:p>
            </p:txBody>
          </p:sp>
          <p:sp>
            <p:nvSpPr>
              <p:cNvPr id="53" name="文本框 52"/>
              <p:cNvSpPr txBox="1"/>
              <p:nvPr/>
            </p:nvSpPr>
            <p:spPr>
              <a:xfrm>
                <a:off x="1105" y="10183"/>
                <a:ext cx="6607" cy="580"/>
              </a:xfrm>
              <a:prstGeom prst="rect">
                <a:avLst/>
              </a:prstGeom>
              <a:grpFill/>
              <a:ln>
                <a:solidFill>
                  <a:srgbClr val="7030A0"/>
                </a:solidFill>
              </a:ln>
            </p:spPr>
            <p:txBody>
              <a:bodyPr wrap="square" rtlCol="0" anchor="t">
                <a:spAutoFit/>
              </a:bodyPr>
              <a:p>
                <a:pPr algn="ctr"/>
                <a:r>
                  <a:rPr lang="zh-CN" altLang="en-US" b="1">
                    <a:solidFill>
                      <a:schemeClr val="bg1"/>
                    </a:solidFill>
                  </a:rPr>
                  <a:t>有效数字的运算</a:t>
                </a:r>
                <a:endParaRPr lang="zh-CN" altLang="en-US" b="1">
                  <a:solidFill>
                    <a:schemeClr val="bg1"/>
                  </a:solidFill>
                </a:endParaRPr>
              </a:p>
            </p:txBody>
          </p:sp>
          <p:cxnSp>
            <p:nvCxnSpPr>
              <p:cNvPr id="54" name="直接连接符 53"/>
              <p:cNvCxnSpPr/>
              <p:nvPr/>
            </p:nvCxnSpPr>
            <p:spPr>
              <a:xfrm>
                <a:off x="7722" y="7954"/>
                <a:ext cx="343" cy="15"/>
              </a:xfrm>
              <a:prstGeom prst="line">
                <a:avLst/>
              </a:prstGeom>
              <a:grpFill/>
              <a:ln w="28575">
                <a:solidFill>
                  <a:srgbClr val="4FD4FF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直接连接符 54"/>
              <p:cNvCxnSpPr/>
              <p:nvPr/>
            </p:nvCxnSpPr>
            <p:spPr>
              <a:xfrm>
                <a:off x="7722" y="8791"/>
                <a:ext cx="343" cy="15"/>
              </a:xfrm>
              <a:prstGeom prst="line">
                <a:avLst/>
              </a:prstGeom>
              <a:grpFill/>
              <a:ln w="28575">
                <a:solidFill>
                  <a:srgbClr val="4FD4FF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直接连接符 55"/>
              <p:cNvCxnSpPr/>
              <p:nvPr/>
            </p:nvCxnSpPr>
            <p:spPr>
              <a:xfrm>
                <a:off x="7722" y="9628"/>
                <a:ext cx="343" cy="15"/>
              </a:xfrm>
              <a:prstGeom prst="line">
                <a:avLst/>
              </a:prstGeom>
              <a:grpFill/>
              <a:ln w="28575">
                <a:solidFill>
                  <a:srgbClr val="4FD4FF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直接连接符 56"/>
              <p:cNvCxnSpPr/>
              <p:nvPr/>
            </p:nvCxnSpPr>
            <p:spPr>
              <a:xfrm>
                <a:off x="7722" y="10465"/>
                <a:ext cx="343" cy="15"/>
              </a:xfrm>
              <a:prstGeom prst="line">
                <a:avLst/>
              </a:prstGeom>
              <a:grpFill/>
              <a:ln w="28575">
                <a:solidFill>
                  <a:srgbClr val="4FD4FF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直接连接符 57"/>
              <p:cNvCxnSpPr/>
              <p:nvPr/>
            </p:nvCxnSpPr>
            <p:spPr>
              <a:xfrm>
                <a:off x="7722" y="4606"/>
                <a:ext cx="343" cy="15"/>
              </a:xfrm>
              <a:prstGeom prst="line">
                <a:avLst/>
              </a:prstGeom>
              <a:grpFill/>
              <a:ln w="28575">
                <a:solidFill>
                  <a:srgbClr val="4FD4FF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838200" y="499745"/>
            <a:ext cx="10515600" cy="1325563"/>
          </a:xfrm>
          <a:effectLst/>
          <a:scene3d>
            <a:camera prst="orthographicFront"/>
            <a:lightRig rig="threePt" dir="t"/>
          </a:scene3d>
          <a:sp3d extrusionH="12700"/>
        </p:spPr>
        <p:txBody>
          <a:bodyPr/>
          <a:p>
            <a:pPr algn="ctr"/>
            <a:r>
              <a:rPr lang="zh-CN" altLang="en-US" b="1">
                <a:solidFill>
                  <a:srgbClr val="92D050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报告提纲</a:t>
            </a:r>
            <a:endParaRPr lang="en-US" altLang="zh-CN" b="1">
              <a:solidFill>
                <a:srgbClr val="92D050"/>
              </a:solidFill>
              <a:effectLst>
                <a:glow rad="101600">
                  <a:schemeClr val="accent2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1393190" y="1825625"/>
            <a:ext cx="9960610" cy="4351655"/>
          </a:xfrm>
        </p:spPr>
        <p:txBody>
          <a:bodyPr/>
          <a:p>
            <a:pPr marL="0" indent="0">
              <a:lnSpc>
                <a:spcPct val="150000"/>
              </a:lnSpc>
              <a:buFont typeface="Wingdings" panose="05000000000000000000" charset="0"/>
              <a:buNone/>
            </a:pPr>
            <a:r>
              <a:rPr lang="zh-CN" altLang="en-US" sz="3200" b="1">
                <a:solidFill>
                  <a:schemeClr val="accent5"/>
                </a:solidFill>
              </a:rPr>
              <a:t>一、成果简介及主要解决的教学问题</a:t>
            </a:r>
            <a:endParaRPr lang="zh-CN" altLang="en-US" sz="3200" b="1">
              <a:solidFill>
                <a:schemeClr val="accent5"/>
              </a:solidFill>
            </a:endParaRPr>
          </a:p>
          <a:p>
            <a:pPr marL="0" indent="0">
              <a:lnSpc>
                <a:spcPct val="150000"/>
              </a:lnSpc>
              <a:buFont typeface="Wingdings" panose="05000000000000000000" charset="0"/>
              <a:buNone/>
            </a:pPr>
            <a:r>
              <a:rPr lang="zh-CN" altLang="en-US" sz="3200" b="1">
                <a:solidFill>
                  <a:schemeClr val="accent5"/>
                </a:solidFill>
              </a:rPr>
              <a:t>二、成果解决教学问题的方法</a:t>
            </a:r>
            <a:endParaRPr lang="zh-CN" altLang="en-US" sz="3200" b="1">
              <a:solidFill>
                <a:schemeClr val="accent5"/>
              </a:solidFill>
            </a:endParaRPr>
          </a:p>
          <a:p>
            <a:pPr marL="0" indent="0">
              <a:lnSpc>
                <a:spcPct val="150000"/>
              </a:lnSpc>
              <a:buFont typeface="Wingdings" panose="05000000000000000000" charset="0"/>
              <a:buNone/>
            </a:pPr>
            <a:r>
              <a:rPr lang="zh-CN" altLang="en-US" sz="3200" b="1">
                <a:solidFill>
                  <a:schemeClr val="accent5"/>
                </a:solidFill>
              </a:rPr>
              <a:t>三</a:t>
            </a:r>
            <a:r>
              <a:rPr lang="zh-CN" altLang="en-US" sz="3200" b="1">
                <a:solidFill>
                  <a:schemeClr val="accent5"/>
                </a:solidFill>
                <a:sym typeface="+mn-ea"/>
              </a:rPr>
              <a:t>、</a:t>
            </a:r>
            <a:r>
              <a:rPr lang="zh-CN" altLang="en-US" sz="3200" b="1">
                <a:solidFill>
                  <a:schemeClr val="accent5"/>
                </a:solidFill>
              </a:rPr>
              <a:t>成果的创新点</a:t>
            </a:r>
            <a:endParaRPr lang="zh-CN" altLang="en-US" sz="3200" b="1">
              <a:solidFill>
                <a:schemeClr val="accent5"/>
              </a:solidFill>
            </a:endParaRPr>
          </a:p>
          <a:p>
            <a:pPr marL="0" indent="0">
              <a:lnSpc>
                <a:spcPct val="150000"/>
              </a:lnSpc>
              <a:buFont typeface="Wingdings" panose="05000000000000000000" charset="0"/>
              <a:buNone/>
            </a:pPr>
            <a:r>
              <a:rPr lang="zh-CN" altLang="en-US" sz="3200" b="1">
                <a:solidFill>
                  <a:schemeClr val="accent5"/>
                </a:solidFill>
              </a:rPr>
              <a:t>四、成果的推广应用效果</a:t>
            </a:r>
            <a:endParaRPr lang="zh-CN" altLang="en-US" sz="3200" b="1">
              <a:solidFill>
                <a:schemeClr val="accent5"/>
              </a:solidFill>
            </a:endParaRPr>
          </a:p>
        </p:txBody>
      </p:sp>
      <p:pic>
        <p:nvPicPr>
          <p:cNvPr id="27" name="图片 26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73611" y="6064597"/>
            <a:ext cx="3621063" cy="804957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904240" y="486410"/>
            <a:ext cx="10667365" cy="5683008"/>
            <a:chOff x="2530" y="1415"/>
            <a:chExt cx="17491" cy="9695"/>
          </a:xfrm>
        </p:grpSpPr>
        <p:sp>
          <p:nvSpPr>
            <p:cNvPr id="5" name="文本框 4"/>
            <p:cNvSpPr txBox="1"/>
            <p:nvPr/>
          </p:nvSpPr>
          <p:spPr>
            <a:xfrm>
              <a:off x="10243" y="5902"/>
              <a:ext cx="2356" cy="785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p>
              <a:pPr algn="ctr"/>
              <a:r>
                <a:rPr lang="zh-CN" altLang="en-US" sz="2400" b="1"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知识重点</a:t>
              </a:r>
              <a:endParaRPr lang="zh-CN" altLang="en-US" sz="2000" b="1"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  <p:grpSp>
          <p:nvGrpSpPr>
            <p:cNvPr id="72" name="组合 71"/>
            <p:cNvGrpSpPr/>
            <p:nvPr/>
          </p:nvGrpSpPr>
          <p:grpSpPr>
            <a:xfrm>
              <a:off x="12409" y="1416"/>
              <a:ext cx="7612" cy="9694"/>
              <a:chOff x="11565" y="1375"/>
              <a:chExt cx="7612" cy="9694"/>
            </a:xfrm>
          </p:grpSpPr>
          <p:cxnSp>
            <p:nvCxnSpPr>
              <p:cNvPr id="55" name="直接连接符 54"/>
              <p:cNvCxnSpPr/>
              <p:nvPr/>
            </p:nvCxnSpPr>
            <p:spPr>
              <a:xfrm flipV="1">
                <a:off x="11565" y="6295"/>
                <a:ext cx="740" cy="16"/>
              </a:xfrm>
              <a:prstGeom prst="line">
                <a:avLst/>
              </a:prstGeom>
              <a:ln w="28575">
                <a:solidFill>
                  <a:srgbClr val="4FD4FF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71" name="组合 70"/>
              <p:cNvGrpSpPr/>
              <p:nvPr/>
            </p:nvGrpSpPr>
            <p:grpSpPr>
              <a:xfrm>
                <a:off x="12230" y="1375"/>
                <a:ext cx="6947" cy="9694"/>
                <a:chOff x="12230" y="1375"/>
                <a:chExt cx="6947" cy="9694"/>
              </a:xfrm>
            </p:grpSpPr>
            <p:sp>
              <p:nvSpPr>
                <p:cNvPr id="45" name="文本框 44"/>
                <p:cNvSpPr txBox="1"/>
                <p:nvPr/>
              </p:nvSpPr>
              <p:spPr>
                <a:xfrm>
                  <a:off x="12570" y="1375"/>
                  <a:ext cx="6607" cy="575"/>
                </a:xfrm>
                <a:prstGeom prst="rect">
                  <a:avLst/>
                </a:prstGeom>
                <a:solidFill>
                  <a:srgbClr val="DFF6FB"/>
                </a:solidFill>
                <a:ln>
                  <a:solidFill>
                    <a:srgbClr val="7030A0"/>
                  </a:solidFill>
                </a:ln>
              </p:spPr>
              <p:txBody>
                <a:bodyPr wrap="square" rtlCol="0" anchor="t">
                  <a:spAutoFit/>
                </a:bodyPr>
                <a:p>
                  <a:pPr algn="ctr"/>
                  <a:r>
                    <a:rPr lang="zh-CN" altLang="en-US" sz="1600" b="1"/>
                    <a:t>溶度积和溶解度定量关系</a:t>
                  </a:r>
                  <a:endParaRPr lang="zh-CN" altLang="en-US" sz="1600" b="1"/>
                </a:p>
              </p:txBody>
            </p:sp>
            <p:sp>
              <p:nvSpPr>
                <p:cNvPr id="46" name="文本框 45"/>
                <p:cNvSpPr txBox="1"/>
                <p:nvPr/>
              </p:nvSpPr>
              <p:spPr>
                <a:xfrm>
                  <a:off x="12570" y="2204"/>
                  <a:ext cx="6607" cy="575"/>
                </a:xfrm>
                <a:prstGeom prst="rect">
                  <a:avLst/>
                </a:prstGeom>
                <a:solidFill>
                  <a:srgbClr val="DFF6FB"/>
                </a:solidFill>
                <a:ln>
                  <a:solidFill>
                    <a:srgbClr val="7030A0"/>
                  </a:solidFill>
                </a:ln>
              </p:spPr>
              <p:txBody>
                <a:bodyPr wrap="square" rtlCol="0" anchor="t">
                  <a:spAutoFit/>
                </a:bodyPr>
                <a:p>
                  <a:pPr algn="ctr"/>
                  <a:r>
                    <a:rPr lang="zh-CN" altLang="en-US" sz="1600" b="1"/>
                    <a:t>沉淀滴定法分类（指示剂）</a:t>
                  </a:r>
                  <a:endParaRPr lang="zh-CN" altLang="en-US" sz="1600" b="1"/>
                </a:p>
              </p:txBody>
            </p:sp>
            <p:sp>
              <p:nvSpPr>
                <p:cNvPr id="47" name="文本框 46"/>
                <p:cNvSpPr txBox="1"/>
                <p:nvPr/>
              </p:nvSpPr>
              <p:spPr>
                <a:xfrm>
                  <a:off x="12570" y="3033"/>
                  <a:ext cx="6607" cy="575"/>
                </a:xfrm>
                <a:prstGeom prst="rect">
                  <a:avLst/>
                </a:prstGeom>
                <a:solidFill>
                  <a:srgbClr val="DFF6FB"/>
                </a:solidFill>
                <a:ln>
                  <a:solidFill>
                    <a:srgbClr val="7030A0"/>
                  </a:solidFill>
                </a:ln>
              </p:spPr>
              <p:txBody>
                <a:bodyPr wrap="square" rtlCol="0" anchor="t">
                  <a:spAutoFit/>
                </a:bodyPr>
                <a:p>
                  <a:pPr algn="ctr"/>
                  <a:r>
                    <a:rPr lang="zh-CN" altLang="en-US" sz="1600" b="1"/>
                    <a:t>氧化数</a:t>
                  </a:r>
                  <a:endParaRPr lang="zh-CN" altLang="en-US" sz="1600" b="1"/>
                </a:p>
              </p:txBody>
            </p:sp>
            <p:sp>
              <p:nvSpPr>
                <p:cNvPr id="48" name="文本框 47"/>
                <p:cNvSpPr txBox="1"/>
                <p:nvPr/>
              </p:nvSpPr>
              <p:spPr>
                <a:xfrm>
                  <a:off x="12570" y="3862"/>
                  <a:ext cx="6607" cy="575"/>
                </a:xfrm>
                <a:prstGeom prst="rect">
                  <a:avLst/>
                </a:prstGeom>
                <a:solidFill>
                  <a:srgbClr val="DFF6FB"/>
                </a:solidFill>
                <a:ln>
                  <a:solidFill>
                    <a:srgbClr val="7030A0"/>
                  </a:solidFill>
                </a:ln>
              </p:spPr>
              <p:txBody>
                <a:bodyPr wrap="square" rtlCol="0" anchor="t">
                  <a:spAutoFit/>
                </a:bodyPr>
                <a:p>
                  <a:pPr algn="ctr"/>
                  <a:r>
                    <a:rPr lang="zh-CN" altLang="en-US" sz="1600" b="1"/>
                    <a:t>原电池与氧化还原反应</a:t>
                  </a:r>
                  <a:endParaRPr lang="zh-CN" altLang="en-US" sz="1600" b="1"/>
                </a:p>
              </p:txBody>
            </p:sp>
            <p:sp>
              <p:nvSpPr>
                <p:cNvPr id="49" name="文本框 48"/>
                <p:cNvSpPr txBox="1"/>
                <p:nvPr/>
              </p:nvSpPr>
              <p:spPr>
                <a:xfrm>
                  <a:off x="12570" y="4691"/>
                  <a:ext cx="6607" cy="575"/>
                </a:xfrm>
                <a:prstGeom prst="rect">
                  <a:avLst/>
                </a:prstGeom>
                <a:solidFill>
                  <a:srgbClr val="DFF6FB"/>
                </a:solidFill>
                <a:ln>
                  <a:solidFill>
                    <a:srgbClr val="7030A0"/>
                  </a:solidFill>
                </a:ln>
              </p:spPr>
              <p:txBody>
                <a:bodyPr wrap="square" rtlCol="0" anchor="t">
                  <a:spAutoFit/>
                </a:bodyPr>
                <a:p>
                  <a:pPr algn="ctr"/>
                  <a:r>
                    <a:rPr lang="zh-CN" altLang="en-US" sz="1600" b="1"/>
                    <a:t>标准电极及标准电极电势（位）</a:t>
                  </a:r>
                  <a:endParaRPr lang="zh-CN" altLang="en-US" sz="1600" b="1"/>
                </a:p>
              </p:txBody>
            </p:sp>
            <p:sp>
              <p:nvSpPr>
                <p:cNvPr id="50" name="文本框 49"/>
                <p:cNvSpPr txBox="1"/>
                <p:nvPr/>
              </p:nvSpPr>
              <p:spPr>
                <a:xfrm>
                  <a:off x="12570" y="5520"/>
                  <a:ext cx="6607" cy="575"/>
                </a:xfrm>
                <a:prstGeom prst="rect">
                  <a:avLst/>
                </a:prstGeom>
                <a:solidFill>
                  <a:srgbClr val="DFF6FB"/>
                </a:solidFill>
                <a:ln>
                  <a:solidFill>
                    <a:srgbClr val="7030A0"/>
                  </a:solidFill>
                </a:ln>
              </p:spPr>
              <p:txBody>
                <a:bodyPr wrap="square" rtlCol="0" anchor="t">
                  <a:spAutoFit/>
                </a:bodyPr>
                <a:p>
                  <a:pPr algn="ctr"/>
                  <a:r>
                    <a:rPr lang="zh-CN" altLang="en-US" sz="1600" b="1"/>
                    <a:t>电池符号书写</a:t>
                  </a:r>
                  <a:endParaRPr lang="zh-CN" altLang="en-US" sz="1600" b="1"/>
                </a:p>
              </p:txBody>
            </p:sp>
            <p:sp>
              <p:nvSpPr>
                <p:cNvPr id="51" name="文本框 50"/>
                <p:cNvSpPr txBox="1"/>
                <p:nvPr/>
              </p:nvSpPr>
              <p:spPr>
                <a:xfrm>
                  <a:off x="12570" y="6349"/>
                  <a:ext cx="6607" cy="575"/>
                </a:xfrm>
                <a:prstGeom prst="rect">
                  <a:avLst/>
                </a:prstGeom>
                <a:solidFill>
                  <a:srgbClr val="DFF6FB"/>
                </a:solidFill>
                <a:ln>
                  <a:solidFill>
                    <a:srgbClr val="7030A0"/>
                  </a:solidFill>
                </a:ln>
              </p:spPr>
              <p:txBody>
                <a:bodyPr wrap="square" rtlCol="0" anchor="t">
                  <a:spAutoFit/>
                </a:bodyPr>
                <a:p>
                  <a:pPr algn="ctr"/>
                  <a:r>
                    <a:rPr lang="zh-CN" altLang="en-US" sz="1600" b="1"/>
                    <a:t>能斯特方程</a:t>
                  </a:r>
                  <a:endParaRPr lang="zh-CN" altLang="en-US" sz="1600" b="1"/>
                </a:p>
              </p:txBody>
            </p:sp>
            <p:cxnSp>
              <p:nvCxnSpPr>
                <p:cNvPr id="52" name="直接连接符 51"/>
                <p:cNvCxnSpPr/>
                <p:nvPr/>
              </p:nvCxnSpPr>
              <p:spPr>
                <a:xfrm>
                  <a:off x="12230" y="1655"/>
                  <a:ext cx="343" cy="15"/>
                </a:xfrm>
                <a:prstGeom prst="line">
                  <a:avLst/>
                </a:prstGeom>
                <a:ln w="28575">
                  <a:solidFill>
                    <a:srgbClr val="4FD4FF"/>
                  </a:solidFill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3" name="直接连接符 52"/>
                <p:cNvCxnSpPr/>
                <p:nvPr/>
              </p:nvCxnSpPr>
              <p:spPr>
                <a:xfrm>
                  <a:off x="12230" y="2488"/>
                  <a:ext cx="343" cy="15"/>
                </a:xfrm>
                <a:prstGeom prst="line">
                  <a:avLst/>
                </a:prstGeom>
                <a:ln w="28575">
                  <a:solidFill>
                    <a:srgbClr val="4FD4FF"/>
                  </a:solidFill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4" name="直接连接符 53"/>
                <p:cNvCxnSpPr/>
                <p:nvPr/>
              </p:nvCxnSpPr>
              <p:spPr>
                <a:xfrm>
                  <a:off x="12230" y="3321"/>
                  <a:ext cx="343" cy="15"/>
                </a:xfrm>
                <a:prstGeom prst="line">
                  <a:avLst/>
                </a:prstGeom>
                <a:ln w="28575">
                  <a:solidFill>
                    <a:srgbClr val="4FD4FF"/>
                  </a:solidFill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6" name="直接连接符 55"/>
                <p:cNvCxnSpPr/>
                <p:nvPr/>
              </p:nvCxnSpPr>
              <p:spPr>
                <a:xfrm>
                  <a:off x="12230" y="4987"/>
                  <a:ext cx="343" cy="15"/>
                </a:xfrm>
                <a:prstGeom prst="line">
                  <a:avLst/>
                </a:prstGeom>
                <a:ln w="28575">
                  <a:solidFill>
                    <a:srgbClr val="4FD4FF"/>
                  </a:solidFill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7" name="直接连接符 56"/>
                <p:cNvCxnSpPr/>
                <p:nvPr/>
              </p:nvCxnSpPr>
              <p:spPr>
                <a:xfrm>
                  <a:off x="12230" y="5820"/>
                  <a:ext cx="343" cy="15"/>
                </a:xfrm>
                <a:prstGeom prst="line">
                  <a:avLst/>
                </a:prstGeom>
                <a:ln w="28575">
                  <a:solidFill>
                    <a:srgbClr val="4FD4FF"/>
                  </a:solidFill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8" name="直接连接符 57"/>
                <p:cNvCxnSpPr/>
                <p:nvPr/>
              </p:nvCxnSpPr>
              <p:spPr>
                <a:xfrm>
                  <a:off x="12230" y="6653"/>
                  <a:ext cx="343" cy="15"/>
                </a:xfrm>
                <a:prstGeom prst="line">
                  <a:avLst/>
                </a:prstGeom>
                <a:ln w="28575">
                  <a:solidFill>
                    <a:srgbClr val="4FD4FF"/>
                  </a:solidFill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9" name="直接连接符 58"/>
                <p:cNvCxnSpPr/>
                <p:nvPr/>
              </p:nvCxnSpPr>
              <p:spPr>
                <a:xfrm>
                  <a:off x="12236" y="1642"/>
                  <a:ext cx="49" cy="9213"/>
                </a:xfrm>
                <a:prstGeom prst="line">
                  <a:avLst/>
                </a:prstGeom>
                <a:ln w="34925">
                  <a:solidFill>
                    <a:srgbClr val="4FD4FF"/>
                  </a:solidFill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60" name="文本框 59"/>
                <p:cNvSpPr txBox="1"/>
                <p:nvPr/>
              </p:nvSpPr>
              <p:spPr>
                <a:xfrm>
                  <a:off x="12570" y="7178"/>
                  <a:ext cx="6607" cy="575"/>
                </a:xfrm>
                <a:prstGeom prst="rect">
                  <a:avLst/>
                </a:prstGeom>
                <a:solidFill>
                  <a:srgbClr val="DFF6FB"/>
                </a:solidFill>
                <a:ln>
                  <a:solidFill>
                    <a:srgbClr val="7030A0"/>
                  </a:solidFill>
                </a:ln>
              </p:spPr>
              <p:txBody>
                <a:bodyPr wrap="square" rtlCol="0" anchor="t">
                  <a:spAutoFit/>
                </a:bodyPr>
                <a:p>
                  <a:pPr algn="ctr"/>
                  <a:r>
                    <a:rPr lang="zh-CN" altLang="en-US" sz="1600" b="1">
                      <a:sym typeface="+mn-ea"/>
                    </a:rPr>
                    <a:t>高锰酸钾法滴定及其应用</a:t>
                  </a:r>
                  <a:endParaRPr lang="zh-CN" altLang="en-US" sz="1600" b="1">
                    <a:sym typeface="+mn-ea"/>
                  </a:endParaRPr>
                </a:p>
              </p:txBody>
            </p:sp>
            <p:sp>
              <p:nvSpPr>
                <p:cNvPr id="61" name="文本框 60"/>
                <p:cNvSpPr txBox="1"/>
                <p:nvPr/>
              </p:nvSpPr>
              <p:spPr>
                <a:xfrm>
                  <a:off x="12570" y="8007"/>
                  <a:ext cx="6607" cy="575"/>
                </a:xfrm>
                <a:prstGeom prst="rect">
                  <a:avLst/>
                </a:prstGeom>
                <a:solidFill>
                  <a:srgbClr val="DFF6FB"/>
                </a:solidFill>
                <a:ln>
                  <a:solidFill>
                    <a:srgbClr val="7030A0"/>
                  </a:solidFill>
                </a:ln>
              </p:spPr>
              <p:txBody>
                <a:bodyPr wrap="square" rtlCol="0" anchor="t">
                  <a:spAutoFit/>
                </a:bodyPr>
                <a:p>
                  <a:pPr algn="ctr"/>
                  <a:r>
                    <a:rPr lang="zh-CN" altLang="en-US" sz="1600" b="1"/>
                    <a:t>电势分析原理</a:t>
                  </a:r>
                  <a:endParaRPr lang="zh-CN" altLang="en-US" sz="1600" b="1"/>
                </a:p>
              </p:txBody>
            </p:sp>
            <p:sp>
              <p:nvSpPr>
                <p:cNvPr id="62" name="文本框 61"/>
                <p:cNvSpPr txBox="1"/>
                <p:nvPr/>
              </p:nvSpPr>
              <p:spPr>
                <a:xfrm>
                  <a:off x="12570" y="8836"/>
                  <a:ext cx="6607" cy="575"/>
                </a:xfrm>
                <a:prstGeom prst="rect">
                  <a:avLst/>
                </a:prstGeom>
                <a:solidFill>
                  <a:srgbClr val="DFF6FB"/>
                </a:solidFill>
                <a:ln>
                  <a:solidFill>
                    <a:srgbClr val="7030A0"/>
                  </a:solidFill>
                </a:ln>
              </p:spPr>
              <p:txBody>
                <a:bodyPr wrap="square" rtlCol="0" anchor="t">
                  <a:spAutoFit/>
                </a:bodyPr>
                <a:p>
                  <a:pPr algn="ctr"/>
                  <a:r>
                    <a:rPr lang="zh-CN" altLang="en-US" sz="1600" b="1"/>
                    <a:t>离子选择性电极</a:t>
                  </a:r>
                  <a:endParaRPr lang="zh-CN" altLang="en-US" sz="1600" b="1"/>
                </a:p>
              </p:txBody>
            </p:sp>
            <p:sp>
              <p:nvSpPr>
                <p:cNvPr id="63" name="文本框 62"/>
                <p:cNvSpPr txBox="1"/>
                <p:nvPr/>
              </p:nvSpPr>
              <p:spPr>
                <a:xfrm>
                  <a:off x="12570" y="9665"/>
                  <a:ext cx="6607" cy="575"/>
                </a:xfrm>
                <a:prstGeom prst="rect">
                  <a:avLst/>
                </a:prstGeom>
                <a:solidFill>
                  <a:srgbClr val="DFF6FB"/>
                </a:solidFill>
                <a:ln>
                  <a:solidFill>
                    <a:srgbClr val="7030A0"/>
                  </a:solidFill>
                </a:ln>
              </p:spPr>
              <p:txBody>
                <a:bodyPr wrap="square" rtlCol="0" anchor="t">
                  <a:spAutoFit/>
                </a:bodyPr>
                <a:p>
                  <a:pPr algn="ctr"/>
                  <a:r>
                    <a:rPr lang="en-US" altLang="zh-CN" sz="1600" b="1"/>
                    <a:t>pH</a:t>
                  </a:r>
                  <a:r>
                    <a:rPr lang="zh-CN" altLang="en-US" sz="1600" b="1"/>
                    <a:t>计使用</a:t>
                  </a:r>
                  <a:endParaRPr lang="zh-CN" altLang="en-US" sz="1600" b="1"/>
                </a:p>
              </p:txBody>
            </p:sp>
            <p:sp>
              <p:nvSpPr>
                <p:cNvPr id="64" name="文本框 63"/>
                <p:cNvSpPr txBox="1"/>
                <p:nvPr/>
              </p:nvSpPr>
              <p:spPr>
                <a:xfrm>
                  <a:off x="12570" y="10494"/>
                  <a:ext cx="6607" cy="575"/>
                </a:xfrm>
                <a:prstGeom prst="rect">
                  <a:avLst/>
                </a:prstGeom>
                <a:solidFill>
                  <a:srgbClr val="DFF6FB"/>
                </a:solidFill>
                <a:ln>
                  <a:solidFill>
                    <a:srgbClr val="7030A0"/>
                  </a:solidFill>
                </a:ln>
              </p:spPr>
              <p:txBody>
                <a:bodyPr wrap="square" rtlCol="0" anchor="t">
                  <a:spAutoFit/>
                </a:bodyPr>
                <a:p>
                  <a:pPr algn="ctr"/>
                  <a:r>
                    <a:rPr lang="zh-CN" altLang="en-US" sz="1600" b="1"/>
                    <a:t>吸光定律</a:t>
                  </a:r>
                  <a:endParaRPr lang="zh-CN" altLang="en-US" sz="1600" b="1"/>
                </a:p>
              </p:txBody>
            </p:sp>
            <p:cxnSp>
              <p:nvCxnSpPr>
                <p:cNvPr id="65" name="直接连接符 64"/>
                <p:cNvCxnSpPr/>
                <p:nvPr/>
              </p:nvCxnSpPr>
              <p:spPr>
                <a:xfrm>
                  <a:off x="12230" y="7486"/>
                  <a:ext cx="343" cy="15"/>
                </a:xfrm>
                <a:prstGeom prst="line">
                  <a:avLst/>
                </a:prstGeom>
                <a:ln w="28575">
                  <a:solidFill>
                    <a:srgbClr val="4FD4FF"/>
                  </a:solidFill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6" name="直接连接符 65"/>
                <p:cNvCxnSpPr/>
                <p:nvPr/>
              </p:nvCxnSpPr>
              <p:spPr>
                <a:xfrm>
                  <a:off x="12230" y="8319"/>
                  <a:ext cx="343" cy="15"/>
                </a:xfrm>
                <a:prstGeom prst="line">
                  <a:avLst/>
                </a:prstGeom>
                <a:ln w="28575">
                  <a:solidFill>
                    <a:srgbClr val="4FD4FF"/>
                  </a:solidFill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" name="直接连接符 66"/>
                <p:cNvCxnSpPr/>
                <p:nvPr/>
              </p:nvCxnSpPr>
              <p:spPr>
                <a:xfrm>
                  <a:off x="12230" y="9152"/>
                  <a:ext cx="343" cy="15"/>
                </a:xfrm>
                <a:prstGeom prst="line">
                  <a:avLst/>
                </a:prstGeom>
                <a:ln w="28575">
                  <a:solidFill>
                    <a:srgbClr val="4FD4FF"/>
                  </a:solidFill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8" name="直接连接符 67"/>
                <p:cNvCxnSpPr/>
                <p:nvPr/>
              </p:nvCxnSpPr>
              <p:spPr>
                <a:xfrm>
                  <a:off x="12230" y="9985"/>
                  <a:ext cx="343" cy="15"/>
                </a:xfrm>
                <a:prstGeom prst="line">
                  <a:avLst/>
                </a:prstGeom>
                <a:ln w="28575">
                  <a:solidFill>
                    <a:srgbClr val="4FD4FF"/>
                  </a:solidFill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9" name="直接连接符 68"/>
                <p:cNvCxnSpPr/>
                <p:nvPr/>
              </p:nvCxnSpPr>
              <p:spPr>
                <a:xfrm>
                  <a:off x="12230" y="10818"/>
                  <a:ext cx="343" cy="15"/>
                </a:xfrm>
                <a:prstGeom prst="line">
                  <a:avLst/>
                </a:prstGeom>
                <a:ln w="28575">
                  <a:solidFill>
                    <a:srgbClr val="4FD4FF"/>
                  </a:solidFill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" name="直接连接符 69"/>
                <p:cNvCxnSpPr/>
                <p:nvPr/>
              </p:nvCxnSpPr>
              <p:spPr>
                <a:xfrm>
                  <a:off x="12230" y="4154"/>
                  <a:ext cx="343" cy="15"/>
                </a:xfrm>
                <a:prstGeom prst="line">
                  <a:avLst/>
                </a:prstGeom>
                <a:ln w="28575">
                  <a:solidFill>
                    <a:srgbClr val="4FD4FF"/>
                  </a:solidFill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80" name="组合 79"/>
            <p:cNvGrpSpPr/>
            <p:nvPr/>
          </p:nvGrpSpPr>
          <p:grpSpPr>
            <a:xfrm>
              <a:off x="2530" y="1415"/>
              <a:ext cx="7755" cy="9694"/>
              <a:chOff x="3130" y="1415"/>
              <a:chExt cx="7755" cy="9694"/>
            </a:xfrm>
          </p:grpSpPr>
          <p:sp>
            <p:nvSpPr>
              <p:cNvPr id="7" name="文本框 6"/>
              <p:cNvSpPr txBox="1"/>
              <p:nvPr/>
            </p:nvSpPr>
            <p:spPr>
              <a:xfrm>
                <a:off x="3130" y="1415"/>
                <a:ext cx="6607" cy="575"/>
              </a:xfrm>
              <a:prstGeom prst="rect">
                <a:avLst/>
              </a:prstGeom>
              <a:solidFill>
                <a:srgbClr val="DFF6FB"/>
              </a:solidFill>
              <a:ln>
                <a:solidFill>
                  <a:srgbClr val="7030A0"/>
                </a:solidFill>
              </a:ln>
            </p:spPr>
            <p:txBody>
              <a:bodyPr wrap="square" rtlCol="0" anchor="t">
                <a:spAutoFit/>
              </a:bodyPr>
              <a:p>
                <a:pPr algn="ctr"/>
                <a:r>
                  <a:rPr lang="zh-CN" altLang="en-US" sz="1600" b="1"/>
                  <a:t>非电解质难挥发稀溶液四个依数性</a:t>
                </a:r>
                <a:endParaRPr lang="zh-CN" altLang="en-US" sz="1600" b="1"/>
              </a:p>
            </p:txBody>
          </p:sp>
          <p:sp>
            <p:nvSpPr>
              <p:cNvPr id="8" name="文本框 7"/>
              <p:cNvSpPr txBox="1"/>
              <p:nvPr/>
            </p:nvSpPr>
            <p:spPr>
              <a:xfrm>
                <a:off x="3130" y="2244"/>
                <a:ext cx="6607" cy="575"/>
              </a:xfrm>
              <a:prstGeom prst="rect">
                <a:avLst/>
              </a:prstGeom>
              <a:solidFill>
                <a:srgbClr val="DFF6FB"/>
              </a:solidFill>
              <a:ln>
                <a:solidFill>
                  <a:srgbClr val="7030A0"/>
                </a:solidFill>
              </a:ln>
            </p:spPr>
            <p:txBody>
              <a:bodyPr wrap="square" rtlCol="0" anchor="t">
                <a:spAutoFit/>
              </a:bodyPr>
              <a:p>
                <a:pPr algn="ctr"/>
                <a:r>
                  <a:rPr lang="zh-CN" altLang="en-US" sz="1600" b="1"/>
                  <a:t>反应热及吉布斯自由能计算</a:t>
                </a:r>
                <a:endParaRPr lang="zh-CN" altLang="en-US" sz="1600" b="1"/>
              </a:p>
            </p:txBody>
          </p:sp>
          <p:sp>
            <p:nvSpPr>
              <p:cNvPr id="9" name="文本框 8"/>
              <p:cNvSpPr txBox="1"/>
              <p:nvPr/>
            </p:nvSpPr>
            <p:spPr>
              <a:xfrm>
                <a:off x="3130" y="3073"/>
                <a:ext cx="6607" cy="575"/>
              </a:xfrm>
              <a:prstGeom prst="rect">
                <a:avLst/>
              </a:prstGeom>
              <a:solidFill>
                <a:srgbClr val="DFF6FB"/>
              </a:solidFill>
              <a:ln>
                <a:solidFill>
                  <a:srgbClr val="7030A0"/>
                </a:solidFill>
              </a:ln>
            </p:spPr>
            <p:txBody>
              <a:bodyPr wrap="square" rtlCol="0" anchor="t">
                <a:spAutoFit/>
              </a:bodyPr>
              <a:p>
                <a:pPr algn="ctr"/>
                <a:r>
                  <a:rPr lang="zh-CN" altLang="en-US" sz="1600" b="1"/>
                  <a:t>速率反应方程书写及应用</a:t>
                </a:r>
                <a:endParaRPr lang="zh-CN" altLang="en-US" sz="1600" b="1"/>
              </a:p>
            </p:txBody>
          </p:sp>
          <p:sp>
            <p:nvSpPr>
              <p:cNvPr id="10" name="文本框 9"/>
              <p:cNvSpPr txBox="1"/>
              <p:nvPr/>
            </p:nvSpPr>
            <p:spPr>
              <a:xfrm>
                <a:off x="3130" y="3902"/>
                <a:ext cx="6607" cy="575"/>
              </a:xfrm>
              <a:prstGeom prst="rect">
                <a:avLst/>
              </a:prstGeom>
              <a:solidFill>
                <a:srgbClr val="DFF6FB"/>
              </a:solidFill>
              <a:ln>
                <a:solidFill>
                  <a:srgbClr val="7030A0"/>
                </a:solidFill>
              </a:ln>
            </p:spPr>
            <p:txBody>
              <a:bodyPr wrap="square" rtlCol="0" anchor="t">
                <a:spAutoFit/>
              </a:bodyPr>
              <a:p>
                <a:pPr algn="ctr"/>
                <a:r>
                  <a:rPr lang="zh-CN" altLang="en-US" sz="1600" b="1"/>
                  <a:t>标准平衡常数</a:t>
                </a:r>
                <a:endParaRPr lang="zh-CN" altLang="en-US" sz="1600" b="1"/>
              </a:p>
            </p:txBody>
          </p:sp>
          <p:sp>
            <p:nvSpPr>
              <p:cNvPr id="11" name="文本框 10"/>
              <p:cNvSpPr txBox="1"/>
              <p:nvPr/>
            </p:nvSpPr>
            <p:spPr>
              <a:xfrm>
                <a:off x="3130" y="4731"/>
                <a:ext cx="6607" cy="575"/>
              </a:xfrm>
              <a:prstGeom prst="rect">
                <a:avLst/>
              </a:prstGeom>
              <a:solidFill>
                <a:srgbClr val="DFF6FB"/>
              </a:solidFill>
              <a:ln>
                <a:solidFill>
                  <a:srgbClr val="7030A0"/>
                </a:solidFill>
              </a:ln>
            </p:spPr>
            <p:txBody>
              <a:bodyPr wrap="square" rtlCol="0" anchor="t">
                <a:spAutoFit/>
              </a:bodyPr>
              <a:p>
                <a:pPr algn="ctr"/>
                <a:r>
                  <a:rPr lang="zh-CN" altLang="en-US" sz="1600" b="1"/>
                  <a:t>原子四个量子数含义及应用</a:t>
                </a:r>
                <a:endParaRPr lang="zh-CN" altLang="en-US" sz="1600" b="1"/>
              </a:p>
            </p:txBody>
          </p:sp>
          <p:sp>
            <p:nvSpPr>
              <p:cNvPr id="12" name="文本框 11"/>
              <p:cNvSpPr txBox="1"/>
              <p:nvPr/>
            </p:nvSpPr>
            <p:spPr>
              <a:xfrm>
                <a:off x="3130" y="5560"/>
                <a:ext cx="6607" cy="575"/>
              </a:xfrm>
              <a:prstGeom prst="rect">
                <a:avLst/>
              </a:prstGeom>
              <a:solidFill>
                <a:srgbClr val="DFF6FB"/>
              </a:solidFill>
              <a:ln>
                <a:solidFill>
                  <a:srgbClr val="7030A0"/>
                </a:solidFill>
              </a:ln>
            </p:spPr>
            <p:txBody>
              <a:bodyPr wrap="square" rtlCol="0" anchor="t">
                <a:spAutoFit/>
              </a:bodyPr>
              <a:p>
                <a:pPr algn="ctr"/>
                <a:r>
                  <a:rPr lang="zh-CN" altLang="en-US" sz="1600" b="1"/>
                  <a:t>共价键理论（价键理论、杂化轨道理论）</a:t>
                </a:r>
                <a:endParaRPr lang="zh-CN" altLang="en-US" sz="1600" b="1"/>
              </a:p>
            </p:txBody>
          </p:sp>
          <p:sp>
            <p:nvSpPr>
              <p:cNvPr id="13" name="文本框 12"/>
              <p:cNvSpPr txBox="1"/>
              <p:nvPr/>
            </p:nvSpPr>
            <p:spPr>
              <a:xfrm>
                <a:off x="3130" y="6389"/>
                <a:ext cx="6607" cy="575"/>
              </a:xfrm>
              <a:prstGeom prst="rect">
                <a:avLst/>
              </a:prstGeom>
              <a:solidFill>
                <a:srgbClr val="DFF6FB"/>
              </a:solidFill>
              <a:ln>
                <a:solidFill>
                  <a:srgbClr val="7030A0"/>
                </a:solidFill>
              </a:ln>
            </p:spPr>
            <p:txBody>
              <a:bodyPr wrap="square" rtlCol="0" anchor="t">
                <a:spAutoFit/>
              </a:bodyPr>
              <a:p>
                <a:pPr algn="ctr"/>
                <a:r>
                  <a:rPr lang="zh-CN" altLang="en-US" sz="1600" b="1"/>
                  <a:t>水溶液</a:t>
                </a:r>
                <a:r>
                  <a:rPr lang="en-US" altLang="zh-CN" sz="1600" b="1"/>
                  <a:t>pH</a:t>
                </a:r>
                <a:r>
                  <a:rPr lang="zh-CN" altLang="en-US" sz="1600" b="1"/>
                  <a:t>值计算</a:t>
                </a:r>
                <a:endParaRPr lang="zh-CN" altLang="en-US" sz="1600" b="1"/>
              </a:p>
            </p:txBody>
          </p:sp>
          <p:cxnSp>
            <p:nvCxnSpPr>
              <p:cNvPr id="35" name="直接连接符 34"/>
              <p:cNvCxnSpPr/>
              <p:nvPr/>
            </p:nvCxnSpPr>
            <p:spPr>
              <a:xfrm>
                <a:off x="9765" y="1668"/>
                <a:ext cx="343" cy="15"/>
              </a:xfrm>
              <a:prstGeom prst="line">
                <a:avLst/>
              </a:prstGeom>
              <a:ln w="28575">
                <a:solidFill>
                  <a:srgbClr val="4FD4FF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直接连接符 35"/>
              <p:cNvCxnSpPr/>
              <p:nvPr/>
            </p:nvCxnSpPr>
            <p:spPr>
              <a:xfrm>
                <a:off x="9765" y="2500"/>
                <a:ext cx="343" cy="15"/>
              </a:xfrm>
              <a:prstGeom prst="line">
                <a:avLst/>
              </a:prstGeom>
              <a:ln w="28575">
                <a:solidFill>
                  <a:srgbClr val="4FD4FF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直接连接符 36"/>
              <p:cNvCxnSpPr/>
              <p:nvPr/>
            </p:nvCxnSpPr>
            <p:spPr>
              <a:xfrm>
                <a:off x="9765" y="3332"/>
                <a:ext cx="343" cy="15"/>
              </a:xfrm>
              <a:prstGeom prst="line">
                <a:avLst/>
              </a:prstGeom>
              <a:ln w="28575">
                <a:solidFill>
                  <a:srgbClr val="4FD4FF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直接连接符 37"/>
              <p:cNvCxnSpPr/>
              <p:nvPr/>
            </p:nvCxnSpPr>
            <p:spPr>
              <a:xfrm flipV="1">
                <a:off x="10145" y="6295"/>
                <a:ext cx="740" cy="16"/>
              </a:xfrm>
              <a:prstGeom prst="line">
                <a:avLst/>
              </a:prstGeom>
              <a:ln w="28575">
                <a:solidFill>
                  <a:srgbClr val="4FD4FF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直接连接符 38"/>
              <p:cNvCxnSpPr/>
              <p:nvPr/>
            </p:nvCxnSpPr>
            <p:spPr>
              <a:xfrm>
                <a:off x="9765" y="4996"/>
                <a:ext cx="343" cy="15"/>
              </a:xfrm>
              <a:prstGeom prst="line">
                <a:avLst/>
              </a:prstGeom>
              <a:ln w="28575">
                <a:solidFill>
                  <a:srgbClr val="4FD4FF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直接连接符 39"/>
              <p:cNvCxnSpPr/>
              <p:nvPr/>
            </p:nvCxnSpPr>
            <p:spPr>
              <a:xfrm>
                <a:off x="9765" y="5828"/>
                <a:ext cx="343" cy="15"/>
              </a:xfrm>
              <a:prstGeom prst="line">
                <a:avLst/>
              </a:prstGeom>
              <a:ln w="28575">
                <a:solidFill>
                  <a:srgbClr val="4FD4FF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直接连接符 40"/>
              <p:cNvCxnSpPr/>
              <p:nvPr/>
            </p:nvCxnSpPr>
            <p:spPr>
              <a:xfrm>
                <a:off x="9765" y="6660"/>
                <a:ext cx="343" cy="15"/>
              </a:xfrm>
              <a:prstGeom prst="line">
                <a:avLst/>
              </a:prstGeom>
              <a:ln w="28575">
                <a:solidFill>
                  <a:srgbClr val="4FD4FF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1" name="文本框 30"/>
              <p:cNvSpPr txBox="1"/>
              <p:nvPr/>
            </p:nvSpPr>
            <p:spPr>
              <a:xfrm>
                <a:off x="3130" y="7218"/>
                <a:ext cx="6607" cy="575"/>
              </a:xfrm>
              <a:prstGeom prst="rect">
                <a:avLst/>
              </a:prstGeom>
              <a:solidFill>
                <a:srgbClr val="DFF6FB"/>
              </a:solidFill>
              <a:ln>
                <a:solidFill>
                  <a:srgbClr val="7030A0"/>
                </a:solidFill>
              </a:ln>
            </p:spPr>
            <p:txBody>
              <a:bodyPr wrap="square" rtlCol="0" anchor="t">
                <a:spAutoFit/>
              </a:bodyPr>
              <a:p>
                <a:pPr algn="ctr"/>
                <a:r>
                  <a:rPr lang="zh-CN" altLang="en-US" sz="1600" b="1"/>
                  <a:t>缓冲溶液配制</a:t>
                </a:r>
                <a:endParaRPr lang="zh-CN" altLang="en-US" sz="1600" b="1"/>
              </a:p>
            </p:txBody>
          </p:sp>
          <p:sp>
            <p:nvSpPr>
              <p:cNvPr id="32" name="文本框 31"/>
              <p:cNvSpPr txBox="1"/>
              <p:nvPr/>
            </p:nvSpPr>
            <p:spPr>
              <a:xfrm>
                <a:off x="3130" y="8047"/>
                <a:ext cx="6607" cy="575"/>
              </a:xfrm>
              <a:prstGeom prst="rect">
                <a:avLst/>
              </a:prstGeom>
              <a:solidFill>
                <a:srgbClr val="DFF6FB"/>
              </a:solidFill>
              <a:ln>
                <a:solidFill>
                  <a:srgbClr val="7030A0"/>
                </a:solidFill>
              </a:ln>
            </p:spPr>
            <p:txBody>
              <a:bodyPr wrap="square" rtlCol="0" anchor="t">
                <a:spAutoFit/>
              </a:bodyPr>
              <a:p>
                <a:pPr algn="ctr"/>
                <a:r>
                  <a:rPr lang="zh-CN" altLang="en-US" sz="1600" b="1"/>
                  <a:t>一元弱酸弱碱</a:t>
                </a:r>
                <a:r>
                  <a:rPr lang="en-US" altLang="zh-CN" sz="1600" b="1"/>
                  <a:t>pH</a:t>
                </a:r>
                <a:r>
                  <a:rPr lang="zh-CN" altLang="en-US" sz="1600" b="1"/>
                  <a:t>计算及滴定</a:t>
                </a:r>
                <a:endParaRPr lang="zh-CN" altLang="en-US" sz="1600" b="1"/>
              </a:p>
            </p:txBody>
          </p:sp>
          <p:sp>
            <p:nvSpPr>
              <p:cNvPr id="33" name="文本框 32"/>
              <p:cNvSpPr txBox="1"/>
              <p:nvPr/>
            </p:nvSpPr>
            <p:spPr>
              <a:xfrm>
                <a:off x="3130" y="8876"/>
                <a:ext cx="6607" cy="575"/>
              </a:xfrm>
              <a:prstGeom prst="rect">
                <a:avLst/>
              </a:prstGeom>
              <a:solidFill>
                <a:srgbClr val="DFF6FB"/>
              </a:solidFill>
              <a:ln>
                <a:solidFill>
                  <a:srgbClr val="7030A0"/>
                </a:solidFill>
              </a:ln>
            </p:spPr>
            <p:txBody>
              <a:bodyPr wrap="square" rtlCol="0" anchor="t">
                <a:spAutoFit/>
              </a:bodyPr>
              <a:p>
                <a:pPr algn="ctr"/>
                <a:r>
                  <a:rPr lang="zh-CN" altLang="en-US" sz="1600" b="1"/>
                  <a:t>多元弱酸弱碱滴定</a:t>
                </a:r>
                <a:endParaRPr lang="zh-CN" altLang="en-US" sz="1600" b="1"/>
              </a:p>
            </p:txBody>
          </p:sp>
          <p:sp>
            <p:nvSpPr>
              <p:cNvPr id="34" name="文本框 33"/>
              <p:cNvSpPr txBox="1"/>
              <p:nvPr/>
            </p:nvSpPr>
            <p:spPr>
              <a:xfrm>
                <a:off x="3130" y="9705"/>
                <a:ext cx="6607" cy="575"/>
              </a:xfrm>
              <a:prstGeom prst="rect">
                <a:avLst/>
              </a:prstGeom>
              <a:solidFill>
                <a:srgbClr val="DFF6FB"/>
              </a:solidFill>
              <a:ln>
                <a:solidFill>
                  <a:srgbClr val="7030A0"/>
                </a:solidFill>
              </a:ln>
            </p:spPr>
            <p:txBody>
              <a:bodyPr wrap="square" rtlCol="0" anchor="t">
                <a:spAutoFit/>
              </a:bodyPr>
              <a:p>
                <a:pPr algn="ctr"/>
                <a:r>
                  <a:rPr lang="zh-CN" altLang="en-US" sz="1600" b="1"/>
                  <a:t>配位化合物结构和命名</a:t>
                </a:r>
                <a:endParaRPr lang="zh-CN" altLang="en-US" sz="1600" b="1"/>
              </a:p>
            </p:txBody>
          </p:sp>
          <p:sp>
            <p:nvSpPr>
              <p:cNvPr id="44" name="文本框 43"/>
              <p:cNvSpPr txBox="1"/>
              <p:nvPr/>
            </p:nvSpPr>
            <p:spPr>
              <a:xfrm>
                <a:off x="3130" y="10534"/>
                <a:ext cx="6607" cy="575"/>
              </a:xfrm>
              <a:prstGeom prst="rect">
                <a:avLst/>
              </a:prstGeom>
              <a:solidFill>
                <a:srgbClr val="DFF6FB"/>
              </a:solidFill>
              <a:ln>
                <a:solidFill>
                  <a:srgbClr val="7030A0"/>
                </a:solidFill>
              </a:ln>
            </p:spPr>
            <p:txBody>
              <a:bodyPr wrap="square" rtlCol="0" anchor="t">
                <a:spAutoFit/>
              </a:bodyPr>
              <a:p>
                <a:pPr algn="ctr"/>
                <a:r>
                  <a:rPr lang="en-US" altLang="zh-CN" sz="1600" b="1"/>
                  <a:t>EDTA</a:t>
                </a:r>
                <a:r>
                  <a:rPr lang="zh-CN" altLang="en-US" sz="1600" b="1"/>
                  <a:t>配位滴定及应用</a:t>
                </a:r>
                <a:endParaRPr lang="zh-CN" altLang="en-US" sz="1600" b="1"/>
              </a:p>
            </p:txBody>
          </p:sp>
          <p:cxnSp>
            <p:nvCxnSpPr>
              <p:cNvPr id="73" name="直接连接符 72"/>
              <p:cNvCxnSpPr/>
              <p:nvPr/>
            </p:nvCxnSpPr>
            <p:spPr>
              <a:xfrm>
                <a:off x="9765" y="4164"/>
                <a:ext cx="343" cy="15"/>
              </a:xfrm>
              <a:prstGeom prst="line">
                <a:avLst/>
              </a:prstGeom>
              <a:ln w="28575">
                <a:solidFill>
                  <a:srgbClr val="4FD4FF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" name="直接连接符 73"/>
              <p:cNvCxnSpPr/>
              <p:nvPr/>
            </p:nvCxnSpPr>
            <p:spPr>
              <a:xfrm>
                <a:off x="9765" y="7492"/>
                <a:ext cx="343" cy="15"/>
              </a:xfrm>
              <a:prstGeom prst="line">
                <a:avLst/>
              </a:prstGeom>
              <a:ln w="28575">
                <a:solidFill>
                  <a:srgbClr val="4FD4FF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" name="直接连接符 74"/>
              <p:cNvCxnSpPr/>
              <p:nvPr/>
            </p:nvCxnSpPr>
            <p:spPr>
              <a:xfrm>
                <a:off x="9765" y="8324"/>
                <a:ext cx="343" cy="15"/>
              </a:xfrm>
              <a:prstGeom prst="line">
                <a:avLst/>
              </a:prstGeom>
              <a:ln w="28575">
                <a:solidFill>
                  <a:srgbClr val="4FD4FF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" name="直接连接符 75"/>
              <p:cNvCxnSpPr/>
              <p:nvPr/>
            </p:nvCxnSpPr>
            <p:spPr>
              <a:xfrm>
                <a:off x="9765" y="9156"/>
                <a:ext cx="343" cy="15"/>
              </a:xfrm>
              <a:prstGeom prst="line">
                <a:avLst/>
              </a:prstGeom>
              <a:ln w="28575">
                <a:solidFill>
                  <a:srgbClr val="4FD4FF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直接连接符 76"/>
              <p:cNvCxnSpPr/>
              <p:nvPr/>
            </p:nvCxnSpPr>
            <p:spPr>
              <a:xfrm>
                <a:off x="9765" y="9988"/>
                <a:ext cx="343" cy="15"/>
              </a:xfrm>
              <a:prstGeom prst="line">
                <a:avLst/>
              </a:prstGeom>
              <a:ln w="28575">
                <a:solidFill>
                  <a:srgbClr val="4FD4FF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" name="直接连接符 77"/>
              <p:cNvCxnSpPr/>
              <p:nvPr/>
            </p:nvCxnSpPr>
            <p:spPr>
              <a:xfrm>
                <a:off x="9765" y="10820"/>
                <a:ext cx="343" cy="15"/>
              </a:xfrm>
              <a:prstGeom prst="line">
                <a:avLst/>
              </a:prstGeom>
              <a:ln w="28575">
                <a:solidFill>
                  <a:srgbClr val="4FD4FF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" name="直接连接符 78"/>
              <p:cNvCxnSpPr/>
              <p:nvPr/>
            </p:nvCxnSpPr>
            <p:spPr>
              <a:xfrm>
                <a:off x="10116" y="1642"/>
                <a:ext cx="49" cy="9213"/>
              </a:xfrm>
              <a:prstGeom prst="line">
                <a:avLst/>
              </a:prstGeom>
              <a:ln w="34925">
                <a:solidFill>
                  <a:srgbClr val="4FD4FF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2923540" y="2560320"/>
            <a:ext cx="580263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algn="l">
              <a:lnSpc>
                <a:spcPct val="150000"/>
              </a:lnSpc>
              <a:buClr>
                <a:srgbClr val="F25BF4"/>
              </a:buClr>
              <a:buFont typeface="Wingdings" panose="05000000000000000000" charset="0"/>
              <a:buNone/>
            </a:pPr>
            <a:r>
              <a:rPr lang="zh-CN" sz="3200" b="1">
                <a:solidFill>
                  <a:schemeClr val="accent5"/>
                </a:solidFill>
                <a:sym typeface="+mn-ea"/>
              </a:rPr>
              <a:t>线上、线下教学衔接及照应</a:t>
            </a:r>
            <a:endParaRPr lang="zh-CN" sz="3200" b="1">
              <a:solidFill>
                <a:schemeClr val="accent5"/>
              </a:solidFill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idx="1"/>
            <p:custDataLst>
              <p:tags r:id="rId1"/>
            </p:custDataLst>
          </p:nvPr>
        </p:nvSpPr>
        <p:spPr>
          <a:xfrm>
            <a:off x="697230" y="479425"/>
            <a:ext cx="9960610" cy="974725"/>
          </a:xfrm>
        </p:spPr>
        <p:txBody>
          <a:bodyPr/>
          <a:p>
            <a:pPr marL="507365" indent="-507365" algn="l">
              <a:lnSpc>
                <a:spcPct val="150000"/>
              </a:lnSpc>
              <a:buClrTx/>
              <a:buSzTx/>
              <a:buFont typeface="Wingdings" panose="05000000000000000000" charset="0"/>
              <a:buChar char="n"/>
            </a:pPr>
            <a:r>
              <a:rPr lang="zh-CN" altLang="en-US" sz="3200" b="1">
                <a:solidFill>
                  <a:srgbClr val="17C913"/>
                </a:solidFill>
                <a:sym typeface="+mn-ea"/>
              </a:rPr>
              <a:t>成果解决问题的方法</a:t>
            </a:r>
            <a:endParaRPr lang="zh-CN" altLang="en-US" sz="3200" b="1">
              <a:solidFill>
                <a:srgbClr val="17C913"/>
              </a:solidFill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23645" y="2767965"/>
            <a:ext cx="169989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3200" b="1">
                <a:solidFill>
                  <a:srgbClr val="F25BF4"/>
                </a:solidFill>
                <a:sym typeface="+mn-ea"/>
              </a:rPr>
              <a:t>措施</a:t>
            </a:r>
            <a:r>
              <a:rPr lang="en-US" altLang="zh-CN" sz="3200" b="1">
                <a:solidFill>
                  <a:srgbClr val="F25BF4"/>
                </a:solidFill>
                <a:sym typeface="+mn-ea"/>
              </a:rPr>
              <a:t> </a:t>
            </a:r>
            <a:r>
              <a:rPr lang="en-US" sz="3200" b="1">
                <a:solidFill>
                  <a:srgbClr val="F25BF4"/>
                </a:solidFill>
                <a:sym typeface="+mn-ea"/>
              </a:rPr>
              <a:t>5</a:t>
            </a:r>
            <a:r>
              <a:rPr lang="zh-CN" altLang="en-US" sz="3200" b="1">
                <a:solidFill>
                  <a:srgbClr val="F25BF4"/>
                </a:solidFill>
                <a:sym typeface="+mn-ea"/>
              </a:rPr>
              <a:t>：</a:t>
            </a:r>
            <a:endParaRPr lang="zh-CN" altLang="en-US" sz="3200" b="1">
              <a:solidFill>
                <a:srgbClr val="F25BF4"/>
              </a:solidFill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5" name="组合 34"/>
          <p:cNvGrpSpPr/>
          <p:nvPr/>
        </p:nvGrpSpPr>
        <p:grpSpPr>
          <a:xfrm>
            <a:off x="720725" y="1263650"/>
            <a:ext cx="10992485" cy="4664710"/>
            <a:chOff x="1214" y="2895"/>
            <a:chExt cx="17311" cy="7346"/>
          </a:xfrm>
        </p:grpSpPr>
        <p:grpSp>
          <p:nvGrpSpPr>
            <p:cNvPr id="9" name="组合 8"/>
            <p:cNvGrpSpPr/>
            <p:nvPr/>
          </p:nvGrpSpPr>
          <p:grpSpPr>
            <a:xfrm>
              <a:off x="1965" y="4735"/>
              <a:ext cx="2400" cy="3480"/>
              <a:chOff x="3285" y="4255"/>
              <a:chExt cx="2400" cy="3480"/>
            </a:xfrm>
          </p:grpSpPr>
          <p:sp>
            <p:nvSpPr>
              <p:cNvPr id="5" name="圆角矩形 4"/>
              <p:cNvSpPr/>
              <p:nvPr/>
            </p:nvSpPr>
            <p:spPr>
              <a:xfrm>
                <a:off x="3285" y="6415"/>
                <a:ext cx="2400" cy="1320"/>
              </a:xfrm>
              <a:prstGeom prst="roundRect">
                <a:avLst/>
              </a:prstGeom>
              <a:solidFill>
                <a:srgbClr val="00B0F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r>
                  <a:rPr lang="zh-CN" altLang="en-US" b="1">
                    <a:latin typeface="微软雅黑" panose="020B0503020204020204" charset="-122"/>
                    <a:ea typeface="微软雅黑" panose="020B0503020204020204" charset="-122"/>
                  </a:rPr>
                  <a:t>课堂</a:t>
                </a:r>
                <a:endParaRPr lang="zh-CN" altLang="en-US" b="1">
                  <a:latin typeface="微软雅黑" panose="020B0503020204020204" charset="-122"/>
                  <a:ea typeface="微软雅黑" panose="020B0503020204020204" charset="-122"/>
                </a:endParaRPr>
              </a:p>
              <a:p>
                <a:pPr algn="ctr"/>
                <a:r>
                  <a:rPr lang="zh-CN" altLang="en-US" b="1">
                    <a:latin typeface="微软雅黑" panose="020B0503020204020204" charset="-122"/>
                    <a:ea typeface="微软雅黑" panose="020B0503020204020204" charset="-122"/>
                  </a:rPr>
                  <a:t>预习任务</a:t>
                </a:r>
                <a:endParaRPr lang="zh-CN" altLang="en-US" b="1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7" name="圆角矩形 6"/>
              <p:cNvSpPr/>
              <p:nvPr/>
            </p:nvSpPr>
            <p:spPr>
              <a:xfrm>
                <a:off x="3285" y="4255"/>
                <a:ext cx="2400" cy="1320"/>
              </a:xfrm>
              <a:prstGeom prst="roundRect">
                <a:avLst/>
              </a:prstGeom>
              <a:solidFill>
                <a:srgbClr val="00B0F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r>
                  <a:rPr lang="zh-CN" altLang="en-US" b="1">
                    <a:latin typeface="微软雅黑" panose="020B0503020204020204" charset="-122"/>
                    <a:ea typeface="微软雅黑" panose="020B0503020204020204" charset="-122"/>
                  </a:rPr>
                  <a:t>线上</a:t>
                </a:r>
                <a:endParaRPr lang="zh-CN" altLang="en-US" b="1">
                  <a:latin typeface="微软雅黑" panose="020B0503020204020204" charset="-122"/>
                  <a:ea typeface="微软雅黑" panose="020B0503020204020204" charset="-122"/>
                </a:endParaRPr>
              </a:p>
              <a:p>
                <a:pPr algn="ctr"/>
                <a:r>
                  <a:rPr lang="zh-CN" altLang="en-US" b="1">
                    <a:latin typeface="微软雅黑" panose="020B0503020204020204" charset="-122"/>
                    <a:ea typeface="微软雅黑" panose="020B0503020204020204" charset="-122"/>
                  </a:rPr>
                  <a:t>学习任务</a:t>
                </a:r>
                <a:endParaRPr lang="zh-CN" altLang="en-US" b="1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8" name="圆角矩形 7"/>
            <p:cNvSpPr/>
            <p:nvPr/>
          </p:nvSpPr>
          <p:spPr>
            <a:xfrm>
              <a:off x="7629" y="5815"/>
              <a:ext cx="2400" cy="1320"/>
            </a:xfrm>
            <a:prstGeom prst="roundRect">
              <a:avLst/>
            </a:prstGeom>
            <a:solidFill>
              <a:srgbClr val="00B0F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 b="1">
                  <a:latin typeface="微软雅黑" panose="020B0503020204020204" charset="-122"/>
                  <a:ea typeface="微软雅黑" panose="020B0503020204020204" charset="-122"/>
                </a:rPr>
                <a:t>效果检测</a:t>
              </a:r>
              <a:endParaRPr lang="zh-CN" altLang="en-US" b="1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圆角矩形 9"/>
            <p:cNvSpPr/>
            <p:nvPr/>
          </p:nvSpPr>
          <p:spPr>
            <a:xfrm>
              <a:off x="10461" y="5815"/>
              <a:ext cx="2400" cy="1320"/>
            </a:xfrm>
            <a:prstGeom prst="roundRect">
              <a:avLst/>
            </a:prstGeom>
            <a:solidFill>
              <a:srgbClr val="00B0F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 b="1">
                  <a:latin typeface="微软雅黑" panose="020B0503020204020204" charset="-122"/>
                  <a:ea typeface="微软雅黑" panose="020B0503020204020204" charset="-122"/>
                </a:rPr>
                <a:t>生师</a:t>
              </a:r>
              <a:endParaRPr lang="zh-CN" altLang="en-US" b="1">
                <a:latin typeface="微软雅黑" panose="020B0503020204020204" charset="-122"/>
                <a:ea typeface="微软雅黑" panose="020B0503020204020204" charset="-122"/>
              </a:endParaRPr>
            </a:p>
            <a:p>
              <a:pPr algn="ctr"/>
              <a:r>
                <a:rPr lang="zh-CN" altLang="en-US" b="1">
                  <a:latin typeface="微软雅黑" panose="020B0503020204020204" charset="-122"/>
                  <a:ea typeface="微软雅黑" panose="020B0503020204020204" charset="-122"/>
                </a:rPr>
                <a:t>交流反馈</a:t>
              </a:r>
              <a:endParaRPr lang="zh-CN" altLang="en-US" b="1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1" name="圆角矩形 10"/>
            <p:cNvSpPr/>
            <p:nvPr/>
          </p:nvSpPr>
          <p:spPr>
            <a:xfrm>
              <a:off x="13293" y="5815"/>
              <a:ext cx="2400" cy="1320"/>
            </a:xfrm>
            <a:prstGeom prst="roundRect">
              <a:avLst/>
            </a:prstGeom>
            <a:solidFill>
              <a:srgbClr val="00B0F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 b="1">
                  <a:latin typeface="微软雅黑" panose="020B0503020204020204" charset="-122"/>
                  <a:ea typeface="微软雅黑" panose="020B0503020204020204" charset="-122"/>
                </a:rPr>
                <a:t>课堂重点</a:t>
              </a:r>
              <a:endParaRPr lang="zh-CN" altLang="en-US" b="1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2" name="圆角矩形 11"/>
            <p:cNvSpPr/>
            <p:nvPr/>
          </p:nvSpPr>
          <p:spPr>
            <a:xfrm>
              <a:off x="16125" y="5815"/>
              <a:ext cx="2400" cy="1320"/>
            </a:xfrm>
            <a:prstGeom prst="roundRect">
              <a:avLst/>
            </a:prstGeom>
            <a:solidFill>
              <a:srgbClr val="00B0F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 b="1">
                  <a:latin typeface="微软雅黑" panose="020B0503020204020204" charset="-122"/>
                  <a:ea typeface="微软雅黑" panose="020B0503020204020204" charset="-122"/>
                </a:rPr>
                <a:t>选择</a:t>
              </a:r>
              <a:r>
                <a:rPr lang="en-US" altLang="zh-CN" b="1">
                  <a:latin typeface="微软雅黑" panose="020B0503020204020204" charset="-122"/>
                  <a:ea typeface="微软雅黑" panose="020B0503020204020204" charset="-122"/>
                </a:rPr>
                <a:t>/</a:t>
              </a:r>
              <a:r>
                <a:rPr lang="zh-CN" altLang="en-US" b="1">
                  <a:latin typeface="微软雅黑" panose="020B0503020204020204" charset="-122"/>
                  <a:ea typeface="微软雅黑" panose="020B0503020204020204" charset="-122"/>
                </a:rPr>
                <a:t>调整</a:t>
              </a:r>
              <a:endParaRPr lang="zh-CN" altLang="en-US" b="1">
                <a:latin typeface="微软雅黑" panose="020B0503020204020204" charset="-122"/>
                <a:ea typeface="微软雅黑" panose="020B0503020204020204" charset="-122"/>
              </a:endParaRPr>
            </a:p>
            <a:p>
              <a:pPr algn="ctr"/>
              <a:r>
                <a:rPr lang="zh-CN" altLang="en-US" b="1">
                  <a:latin typeface="微软雅黑" panose="020B0503020204020204" charset="-122"/>
                  <a:ea typeface="微软雅黑" panose="020B0503020204020204" charset="-122"/>
                </a:rPr>
                <a:t>教学方法</a:t>
              </a:r>
              <a:endParaRPr lang="zh-CN" altLang="en-US" b="1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3" name="圆角矩形 12"/>
            <p:cNvSpPr/>
            <p:nvPr/>
          </p:nvSpPr>
          <p:spPr>
            <a:xfrm>
              <a:off x="4797" y="5815"/>
              <a:ext cx="2400" cy="1320"/>
            </a:xfrm>
            <a:prstGeom prst="roundRect">
              <a:avLst/>
            </a:prstGeom>
            <a:solidFill>
              <a:srgbClr val="00B0F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 b="1">
                  <a:latin typeface="微软雅黑" panose="020B0503020204020204" charset="-122"/>
                  <a:ea typeface="微软雅黑" panose="020B0503020204020204" charset="-122"/>
                </a:rPr>
                <a:t>学习</a:t>
              </a:r>
              <a:r>
                <a:rPr lang="en-US" altLang="zh-CN" b="1">
                  <a:latin typeface="微软雅黑" panose="020B0503020204020204" charset="-122"/>
                  <a:ea typeface="微软雅黑" panose="020B0503020204020204" charset="-122"/>
                </a:rPr>
                <a:t>/</a:t>
              </a:r>
              <a:r>
                <a:rPr lang="zh-CN" altLang="en-US" b="1">
                  <a:latin typeface="微软雅黑" panose="020B0503020204020204" charset="-122"/>
                  <a:ea typeface="微软雅黑" panose="020B0503020204020204" charset="-122"/>
                </a:rPr>
                <a:t>预习</a:t>
              </a:r>
              <a:endParaRPr lang="zh-CN" altLang="en-US" b="1">
                <a:latin typeface="微软雅黑" panose="020B0503020204020204" charset="-122"/>
                <a:ea typeface="微软雅黑" panose="020B0503020204020204" charset="-122"/>
              </a:endParaRPr>
            </a:p>
            <a:p>
              <a:pPr algn="ctr"/>
              <a:r>
                <a:rPr lang="zh-CN" altLang="en-US" b="1">
                  <a:latin typeface="微软雅黑" panose="020B0503020204020204" charset="-122"/>
                  <a:ea typeface="微软雅黑" panose="020B0503020204020204" charset="-122"/>
                </a:rPr>
                <a:t>（自主学习）</a:t>
              </a:r>
              <a:endParaRPr lang="zh-CN" altLang="en-US" b="1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cxnSp>
          <p:nvCxnSpPr>
            <p:cNvPr id="17" name="直接箭头连接符 16"/>
            <p:cNvCxnSpPr/>
            <p:nvPr/>
          </p:nvCxnSpPr>
          <p:spPr>
            <a:xfrm flipH="1">
              <a:off x="11705" y="7135"/>
              <a:ext cx="16" cy="727"/>
            </a:xfrm>
            <a:prstGeom prst="straightConnector1">
              <a:avLst/>
            </a:prstGeom>
            <a:ln w="57150">
              <a:solidFill>
                <a:srgbClr val="EC60EE"/>
              </a:solidFill>
              <a:headEnd type="stealth" w="lg" len="lg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箭头连接符 17"/>
            <p:cNvCxnSpPr/>
            <p:nvPr/>
          </p:nvCxnSpPr>
          <p:spPr>
            <a:xfrm>
              <a:off x="14501" y="7135"/>
              <a:ext cx="7" cy="1183"/>
            </a:xfrm>
            <a:prstGeom prst="straightConnector1">
              <a:avLst/>
            </a:prstGeom>
            <a:ln w="57150">
              <a:solidFill>
                <a:srgbClr val="EC60EE"/>
              </a:solidFill>
              <a:headEnd type="stealth" w="lg" len="lg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箭头连接符 18"/>
            <p:cNvCxnSpPr/>
            <p:nvPr/>
          </p:nvCxnSpPr>
          <p:spPr>
            <a:xfrm flipH="1">
              <a:off x="17317" y="7135"/>
              <a:ext cx="16" cy="727"/>
            </a:xfrm>
            <a:prstGeom prst="straightConnector1">
              <a:avLst/>
            </a:prstGeom>
            <a:ln w="57150">
              <a:solidFill>
                <a:srgbClr val="EC60EE"/>
              </a:solidFill>
              <a:headEnd type="stealth" w="lg" len="lg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11666" y="7820"/>
              <a:ext cx="5664" cy="0"/>
            </a:xfrm>
            <a:prstGeom prst="line">
              <a:avLst/>
            </a:prstGeom>
            <a:ln w="38100">
              <a:solidFill>
                <a:srgbClr val="EC60EE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左大括号 20"/>
            <p:cNvSpPr/>
            <p:nvPr/>
          </p:nvSpPr>
          <p:spPr>
            <a:xfrm>
              <a:off x="1305" y="5355"/>
              <a:ext cx="696" cy="2280"/>
            </a:xfrm>
            <a:prstGeom prst="leftBrace">
              <a:avLst/>
            </a:prstGeom>
            <a:ln w="57150">
              <a:solidFill>
                <a:srgbClr val="EC60EE"/>
              </a:solidFill>
              <a:headEnd type="triangle" w="lg" len="med"/>
              <a:tailEnd type="triangle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/>
            <a:p>
              <a:endParaRPr lang="zh-CN" altLang="en-US"/>
            </a:p>
          </p:txBody>
        </p:sp>
        <p:cxnSp>
          <p:nvCxnSpPr>
            <p:cNvPr id="22" name="直接连接符 21"/>
            <p:cNvCxnSpPr/>
            <p:nvPr/>
          </p:nvCxnSpPr>
          <p:spPr>
            <a:xfrm>
              <a:off x="1217" y="9211"/>
              <a:ext cx="12032" cy="27"/>
            </a:xfrm>
            <a:prstGeom prst="line">
              <a:avLst/>
            </a:prstGeom>
            <a:ln w="38100">
              <a:solidFill>
                <a:srgbClr val="EC60EE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箭头连接符 22"/>
            <p:cNvCxnSpPr/>
            <p:nvPr/>
          </p:nvCxnSpPr>
          <p:spPr>
            <a:xfrm>
              <a:off x="1214" y="6432"/>
              <a:ext cx="36" cy="2779"/>
            </a:xfrm>
            <a:prstGeom prst="straightConnector1">
              <a:avLst/>
            </a:prstGeom>
            <a:ln w="57150">
              <a:solidFill>
                <a:srgbClr val="EC60EE"/>
              </a:solidFill>
              <a:headEnd type="none" w="lg" len="lg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任意多边形: 形状 9"/>
            <p:cNvSpPr/>
            <p:nvPr/>
          </p:nvSpPr>
          <p:spPr>
            <a:xfrm>
              <a:off x="12902" y="8235"/>
              <a:ext cx="3213" cy="2006"/>
            </a:xfrm>
            <a:custGeom>
              <a:avLst/>
              <a:gdLst>
                <a:gd name="connsiteX0" fmla="*/ 0 w 1258661"/>
                <a:gd name="connsiteY0" fmla="*/ 629331 h 1258661"/>
                <a:gd name="connsiteX1" fmla="*/ 629331 w 1258661"/>
                <a:gd name="connsiteY1" fmla="*/ 0 h 1258661"/>
                <a:gd name="connsiteX2" fmla="*/ 1258662 w 1258661"/>
                <a:gd name="connsiteY2" fmla="*/ 629331 h 1258661"/>
                <a:gd name="connsiteX3" fmla="*/ 629331 w 1258661"/>
                <a:gd name="connsiteY3" fmla="*/ 1258662 h 1258661"/>
                <a:gd name="connsiteX4" fmla="*/ 0 w 1258661"/>
                <a:gd name="connsiteY4" fmla="*/ 629331 h 1258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58661" h="1258661">
                  <a:moveTo>
                    <a:pt x="0" y="629331"/>
                  </a:moveTo>
                  <a:cubicBezTo>
                    <a:pt x="0" y="281761"/>
                    <a:pt x="281761" y="0"/>
                    <a:pt x="629331" y="0"/>
                  </a:cubicBezTo>
                  <a:cubicBezTo>
                    <a:pt x="976901" y="0"/>
                    <a:pt x="1258662" y="281761"/>
                    <a:pt x="1258662" y="629331"/>
                  </a:cubicBezTo>
                  <a:cubicBezTo>
                    <a:pt x="1258662" y="976901"/>
                    <a:pt x="976901" y="1258662"/>
                    <a:pt x="629331" y="1258662"/>
                  </a:cubicBezTo>
                  <a:cubicBezTo>
                    <a:pt x="281761" y="1258662"/>
                    <a:pt x="0" y="976901"/>
                    <a:pt x="0" y="629331"/>
                  </a:cubicBezTo>
                  <a:close/>
                </a:path>
              </a:pathLst>
            </a:custGeom>
            <a:solidFill>
              <a:srgbClr val="92D050"/>
            </a:solidFill>
          </p:spPr>
          <p:style>
            <a:lnRef idx="2">
              <a:sysClr val="window" lastClr="FFFFFF">
                <a:hueOff val="0"/>
                <a:satOff val="0"/>
                <a:lumOff val="0"/>
                <a:alphaOff val="0"/>
              </a:sysClr>
            </a:lnRef>
            <a:fillRef idx="1">
              <a:srgbClr val="9BB955">
                <a:hueOff val="0"/>
                <a:satOff val="0"/>
                <a:lumOff val="0"/>
                <a:alphaOff val="0"/>
              </a:srgbClr>
            </a:fillRef>
            <a:effectRef idx="0">
              <a:srgbClr val="9BB955">
                <a:hueOff val="0"/>
                <a:satOff val="0"/>
                <a:lumOff val="0"/>
                <a:alphaOff val="0"/>
              </a:srgbClr>
            </a:effectRef>
            <a:fontRef idx="minor">
              <a:sysClr val="window" lastClr="FFFFFF"/>
            </a:fontRef>
          </p:style>
          <p:txBody>
            <a:bodyPr spcFirstLastPara="0" vert="horz" wrap="square" lIns="210997" tIns="210997" rIns="210997" bIns="210997" numCol="1" spcCol="1270" anchor="ctr" anchorCtr="0">
              <a:noAutofit/>
            </a:bodyPr>
            <a:p>
              <a:pPr marL="0" lvl="0" indent="0" algn="ctr" defTabSz="9334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zh-CN" altLang="en-US" sz="2400" b="1" kern="1200" dirty="0">
                  <a:latin typeface="微软雅黑" panose="020B0503020204020204" charset="-122"/>
                  <a:ea typeface="微软雅黑" panose="020B0503020204020204" charset="-122"/>
                </a:rPr>
                <a:t>教</a:t>
              </a:r>
              <a:r>
                <a:rPr lang="en-US" altLang="zh-CN" sz="2400" b="1" kern="1200" dirty="0">
                  <a:latin typeface="微软雅黑" panose="020B0503020204020204" charset="-122"/>
                  <a:ea typeface="微软雅黑" panose="020B0503020204020204" charset="-122"/>
                </a:rPr>
                <a:t>  </a:t>
              </a:r>
              <a:r>
                <a:rPr lang="zh-CN" altLang="en-US" sz="2400" b="1" kern="1200" dirty="0">
                  <a:latin typeface="微软雅黑" panose="020B0503020204020204" charset="-122"/>
                  <a:ea typeface="微软雅黑" panose="020B0503020204020204" charset="-122"/>
                </a:rPr>
                <a:t>师</a:t>
              </a:r>
              <a:endParaRPr lang="zh-CN" altLang="en-US" sz="2400" b="1" kern="12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grpSp>
          <p:nvGrpSpPr>
            <p:cNvPr id="29" name="组合 28"/>
            <p:cNvGrpSpPr/>
            <p:nvPr/>
          </p:nvGrpSpPr>
          <p:grpSpPr>
            <a:xfrm rot="10800000">
              <a:off x="5999" y="4718"/>
              <a:ext cx="5688" cy="1182"/>
              <a:chOff x="11064" y="3450"/>
              <a:chExt cx="5688" cy="1182"/>
            </a:xfrm>
          </p:grpSpPr>
          <p:cxnSp>
            <p:nvCxnSpPr>
              <p:cNvPr id="25" name="直接箭头连接符 24"/>
              <p:cNvCxnSpPr/>
              <p:nvPr/>
            </p:nvCxnSpPr>
            <p:spPr>
              <a:xfrm flipH="1">
                <a:off x="11064" y="3450"/>
                <a:ext cx="16" cy="727"/>
              </a:xfrm>
              <a:prstGeom prst="straightConnector1">
                <a:avLst/>
              </a:prstGeom>
              <a:ln w="57150">
                <a:solidFill>
                  <a:srgbClr val="C00000"/>
                </a:solidFill>
                <a:headEnd type="stealth" w="lg" len="lg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直接箭头连接符 25"/>
              <p:cNvCxnSpPr/>
              <p:nvPr/>
            </p:nvCxnSpPr>
            <p:spPr>
              <a:xfrm>
                <a:off x="13920" y="3450"/>
                <a:ext cx="7" cy="1183"/>
              </a:xfrm>
              <a:prstGeom prst="straightConnector1">
                <a:avLst/>
              </a:prstGeom>
              <a:ln w="57150">
                <a:solidFill>
                  <a:srgbClr val="C00000"/>
                </a:solidFill>
                <a:headEnd type="stealth" w="lg" len="lg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直接箭头连接符 26"/>
              <p:cNvCxnSpPr/>
              <p:nvPr/>
            </p:nvCxnSpPr>
            <p:spPr>
              <a:xfrm flipH="1">
                <a:off x="16736" y="3450"/>
                <a:ext cx="16" cy="727"/>
              </a:xfrm>
              <a:prstGeom prst="straightConnector1">
                <a:avLst/>
              </a:prstGeom>
              <a:ln w="57150">
                <a:solidFill>
                  <a:srgbClr val="C00000"/>
                </a:solidFill>
                <a:headEnd type="stealth" w="lg" len="lg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直接连接符 27"/>
              <p:cNvCxnSpPr/>
              <p:nvPr/>
            </p:nvCxnSpPr>
            <p:spPr>
              <a:xfrm>
                <a:off x="11085" y="4135"/>
                <a:ext cx="5664" cy="0"/>
              </a:xfrm>
              <a:prstGeom prst="line">
                <a:avLst/>
              </a:prstGeom>
              <a:ln w="38100">
                <a:solidFill>
                  <a:srgbClr val="C00000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4" name="任意多边形: 形状 9"/>
            <p:cNvSpPr/>
            <p:nvPr/>
          </p:nvSpPr>
          <p:spPr>
            <a:xfrm>
              <a:off x="7222" y="2895"/>
              <a:ext cx="3213" cy="2006"/>
            </a:xfrm>
            <a:custGeom>
              <a:avLst/>
              <a:gdLst>
                <a:gd name="connsiteX0" fmla="*/ 0 w 1258661"/>
                <a:gd name="connsiteY0" fmla="*/ 629331 h 1258661"/>
                <a:gd name="connsiteX1" fmla="*/ 629331 w 1258661"/>
                <a:gd name="connsiteY1" fmla="*/ 0 h 1258661"/>
                <a:gd name="connsiteX2" fmla="*/ 1258662 w 1258661"/>
                <a:gd name="connsiteY2" fmla="*/ 629331 h 1258661"/>
                <a:gd name="connsiteX3" fmla="*/ 629331 w 1258661"/>
                <a:gd name="connsiteY3" fmla="*/ 1258662 h 1258661"/>
                <a:gd name="connsiteX4" fmla="*/ 0 w 1258661"/>
                <a:gd name="connsiteY4" fmla="*/ 629331 h 1258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58661" h="1258661">
                  <a:moveTo>
                    <a:pt x="0" y="629331"/>
                  </a:moveTo>
                  <a:cubicBezTo>
                    <a:pt x="0" y="281761"/>
                    <a:pt x="281761" y="0"/>
                    <a:pt x="629331" y="0"/>
                  </a:cubicBezTo>
                  <a:cubicBezTo>
                    <a:pt x="976901" y="0"/>
                    <a:pt x="1258662" y="281761"/>
                    <a:pt x="1258662" y="629331"/>
                  </a:cubicBezTo>
                  <a:cubicBezTo>
                    <a:pt x="1258662" y="976901"/>
                    <a:pt x="976901" y="1258662"/>
                    <a:pt x="629331" y="1258662"/>
                  </a:cubicBezTo>
                  <a:cubicBezTo>
                    <a:pt x="281761" y="1258662"/>
                    <a:pt x="0" y="976901"/>
                    <a:pt x="0" y="629331"/>
                  </a:cubicBezTo>
                  <a:close/>
                </a:path>
              </a:pathLst>
            </a:custGeom>
            <a:solidFill>
              <a:srgbClr val="EC60EE"/>
            </a:solidFill>
          </p:spPr>
          <p:style>
            <a:lnRef idx="2">
              <a:sysClr val="window" lastClr="FFFFFF">
                <a:hueOff val="0"/>
                <a:satOff val="0"/>
                <a:lumOff val="0"/>
                <a:alphaOff val="0"/>
              </a:sysClr>
            </a:lnRef>
            <a:fillRef idx="1">
              <a:srgbClr val="9BB955">
                <a:hueOff val="0"/>
                <a:satOff val="0"/>
                <a:lumOff val="0"/>
                <a:alphaOff val="0"/>
              </a:srgbClr>
            </a:fillRef>
            <a:effectRef idx="0">
              <a:srgbClr val="9BB955">
                <a:hueOff val="0"/>
                <a:satOff val="0"/>
                <a:lumOff val="0"/>
                <a:alphaOff val="0"/>
              </a:srgbClr>
            </a:effectRef>
            <a:fontRef idx="minor">
              <a:sysClr val="window" lastClr="FFFFFF"/>
            </a:fontRef>
          </p:style>
          <p:txBody>
            <a:bodyPr spcFirstLastPara="0" vert="horz" wrap="square" lIns="210997" tIns="210997" rIns="210997" bIns="210997" numCol="1" spcCol="1270" anchor="ctr" anchorCtr="0">
              <a:noAutofit/>
            </a:bodyPr>
            <a:p>
              <a:pPr marL="0" lvl="0" indent="0" algn="ctr" defTabSz="9334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zh-CN" altLang="en-US" sz="2800" b="1" kern="1200" dirty="0">
                  <a:latin typeface="微软雅黑" panose="020B0503020204020204" charset="-122"/>
                  <a:ea typeface="微软雅黑" panose="020B0503020204020204" charset="-122"/>
                </a:rPr>
                <a:t>学</a:t>
              </a:r>
              <a:r>
                <a:rPr lang="en-US" altLang="zh-CN" sz="2800" b="1" kern="1200" dirty="0">
                  <a:latin typeface="微软雅黑" panose="020B0503020204020204" charset="-122"/>
                  <a:ea typeface="微软雅黑" panose="020B0503020204020204" charset="-122"/>
                </a:rPr>
                <a:t> </a:t>
              </a:r>
              <a:r>
                <a:rPr lang="zh-CN" altLang="en-US" sz="2800" b="1" kern="1200" dirty="0">
                  <a:latin typeface="微软雅黑" panose="020B0503020204020204" charset="-122"/>
                  <a:ea typeface="微软雅黑" panose="020B0503020204020204" charset="-122"/>
                </a:rPr>
                <a:t>生</a:t>
              </a:r>
              <a:endParaRPr lang="zh-CN" altLang="en-US" sz="2800" b="1" kern="12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0" name="右箭头 29"/>
            <p:cNvSpPr/>
            <p:nvPr/>
          </p:nvSpPr>
          <p:spPr>
            <a:xfrm>
              <a:off x="7205" y="6263"/>
              <a:ext cx="464" cy="392"/>
            </a:xfrm>
            <a:prstGeom prst="rightArrow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31" name="右箭头 30"/>
            <p:cNvSpPr/>
            <p:nvPr/>
          </p:nvSpPr>
          <p:spPr>
            <a:xfrm>
              <a:off x="9993" y="6263"/>
              <a:ext cx="464" cy="392"/>
            </a:xfrm>
            <a:prstGeom prst="rightArrow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32" name="右箭头 31"/>
            <p:cNvSpPr/>
            <p:nvPr/>
          </p:nvSpPr>
          <p:spPr>
            <a:xfrm>
              <a:off x="12845" y="6263"/>
              <a:ext cx="464" cy="392"/>
            </a:xfrm>
            <a:prstGeom prst="rightArrow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33" name="右箭头 32"/>
            <p:cNvSpPr/>
            <p:nvPr/>
          </p:nvSpPr>
          <p:spPr>
            <a:xfrm>
              <a:off x="15708" y="6263"/>
              <a:ext cx="464" cy="392"/>
            </a:xfrm>
            <a:prstGeom prst="rightArrow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34" name="右箭头 33"/>
            <p:cNvSpPr/>
            <p:nvPr/>
          </p:nvSpPr>
          <p:spPr>
            <a:xfrm>
              <a:off x="1850" y="6279"/>
              <a:ext cx="2912" cy="376"/>
            </a:xfrm>
            <a:prstGeom prst="rightArrow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圆角矩形 1"/>
          <p:cNvSpPr/>
          <p:nvPr/>
        </p:nvSpPr>
        <p:spPr>
          <a:xfrm>
            <a:off x="3215005" y="2346960"/>
            <a:ext cx="6115050" cy="1256665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重点内容教学、典型思政教学、知识应用拓展、翻转课堂</a:t>
            </a:r>
            <a:endParaRPr lang="zh-CN" altLang="en-US" sz="28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3914775" y="1254125"/>
            <a:ext cx="4714875" cy="838200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800" b="1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</a:rPr>
              <a:t>师生协作</a:t>
            </a:r>
            <a:endParaRPr lang="zh-CN" altLang="en-US" sz="2800" b="1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637858" y="1254125"/>
            <a:ext cx="1524000" cy="838200"/>
          </a:xfrm>
          <a:prstGeom prst="roundRect">
            <a:avLst/>
          </a:prstGeom>
          <a:solidFill>
            <a:srgbClr val="FB9E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课中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8575" y="3844925"/>
            <a:ext cx="12814300" cy="2566035"/>
            <a:chOff x="45" y="6055"/>
            <a:chExt cx="20180" cy="4041"/>
          </a:xfrm>
        </p:grpSpPr>
        <p:sp>
          <p:nvSpPr>
            <p:cNvPr id="15" name="圆角矩形 14"/>
            <p:cNvSpPr/>
            <p:nvPr/>
          </p:nvSpPr>
          <p:spPr>
            <a:xfrm>
              <a:off x="12765" y="6895"/>
              <a:ext cx="2400" cy="1320"/>
            </a:xfrm>
            <a:prstGeom prst="roundRect">
              <a:avLst/>
            </a:prstGeom>
            <a:solidFill>
              <a:srgbClr val="00B0F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 b="1">
                  <a:latin typeface="微软雅黑" panose="020B0503020204020204" charset="-122"/>
                  <a:ea typeface="微软雅黑" panose="020B0503020204020204" charset="-122"/>
                </a:rPr>
                <a:t>反馈交流</a:t>
              </a:r>
              <a:endParaRPr lang="zh-CN" altLang="en-US" b="1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6" name="圆角矩形 15"/>
            <p:cNvSpPr/>
            <p:nvPr/>
          </p:nvSpPr>
          <p:spPr>
            <a:xfrm>
              <a:off x="9465" y="6895"/>
              <a:ext cx="2400" cy="1320"/>
            </a:xfrm>
            <a:prstGeom prst="roundRect">
              <a:avLst/>
            </a:prstGeom>
            <a:solidFill>
              <a:srgbClr val="00B0F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 b="1">
                  <a:latin typeface="微软雅黑" panose="020B0503020204020204" charset="-122"/>
                  <a:ea typeface="微软雅黑" panose="020B0503020204020204" charset="-122"/>
                </a:rPr>
                <a:t>完成</a:t>
              </a:r>
              <a:r>
                <a:rPr lang="zh-CN" altLang="en-US" b="1"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作业</a:t>
              </a:r>
              <a:endParaRPr lang="zh-CN" altLang="en-US" b="1"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  <p:sp>
          <p:nvSpPr>
            <p:cNvPr id="36" name="圆角矩形 35"/>
            <p:cNvSpPr/>
            <p:nvPr/>
          </p:nvSpPr>
          <p:spPr>
            <a:xfrm>
              <a:off x="6165" y="8776"/>
              <a:ext cx="2400" cy="1320"/>
            </a:xfrm>
            <a:prstGeom prst="roundRect">
              <a:avLst/>
            </a:prstGeom>
            <a:solidFill>
              <a:srgbClr val="00B0F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 b="1">
                  <a:latin typeface="微软雅黑" panose="020B0503020204020204" charset="-122"/>
                  <a:ea typeface="微软雅黑" panose="020B0503020204020204" charset="-122"/>
                </a:rPr>
                <a:t>课后指导</a:t>
              </a:r>
              <a:endParaRPr lang="zh-CN" altLang="en-US" b="1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7" name="圆角矩形 36"/>
            <p:cNvSpPr/>
            <p:nvPr/>
          </p:nvSpPr>
          <p:spPr>
            <a:xfrm>
              <a:off x="9467" y="8776"/>
              <a:ext cx="2400" cy="1320"/>
            </a:xfrm>
            <a:prstGeom prst="roundRect">
              <a:avLst/>
            </a:prstGeom>
            <a:solidFill>
              <a:srgbClr val="00B0F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 b="1">
                  <a:latin typeface="微软雅黑" panose="020B0503020204020204" charset="-122"/>
                  <a:ea typeface="微软雅黑" panose="020B0503020204020204" charset="-122"/>
                </a:rPr>
                <a:t>课后总结</a:t>
              </a:r>
              <a:endParaRPr lang="zh-CN" altLang="en-US" b="1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8" name="圆角矩形 37"/>
            <p:cNvSpPr/>
            <p:nvPr/>
          </p:nvSpPr>
          <p:spPr>
            <a:xfrm>
              <a:off x="6165" y="6895"/>
              <a:ext cx="2400" cy="1320"/>
            </a:xfrm>
            <a:prstGeom prst="roundRect">
              <a:avLst/>
            </a:prstGeom>
            <a:solidFill>
              <a:srgbClr val="00B0F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en-US" altLang="zh-CN" b="1"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MOOC</a:t>
              </a:r>
              <a:r>
                <a:rPr lang="zh-CN" altLang="en-US" b="1"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巩固</a:t>
              </a:r>
              <a:endParaRPr lang="zh-CN" altLang="en-US" b="1"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  <p:sp>
          <p:nvSpPr>
            <p:cNvPr id="39" name="圆角矩形 38"/>
            <p:cNvSpPr/>
            <p:nvPr/>
          </p:nvSpPr>
          <p:spPr>
            <a:xfrm>
              <a:off x="1005" y="6895"/>
              <a:ext cx="2400" cy="1320"/>
            </a:xfrm>
            <a:prstGeom prst="roundRect">
              <a:avLst/>
            </a:prstGeom>
            <a:solidFill>
              <a:srgbClr val="FB9E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 sz="2400" b="1">
                  <a:latin typeface="微软雅黑" panose="020B0503020204020204" charset="-122"/>
                  <a:ea typeface="微软雅黑" panose="020B0503020204020204" charset="-122"/>
                </a:rPr>
                <a:t>课后</a:t>
              </a:r>
              <a:endParaRPr lang="zh-CN" altLang="en-US" sz="2400" b="1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0" name="圆角矩形 39"/>
            <p:cNvSpPr/>
            <p:nvPr/>
          </p:nvSpPr>
          <p:spPr>
            <a:xfrm>
              <a:off x="12769" y="8776"/>
              <a:ext cx="2400" cy="1320"/>
            </a:xfrm>
            <a:prstGeom prst="roundRect">
              <a:avLst/>
            </a:prstGeom>
            <a:solidFill>
              <a:srgbClr val="00B0F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 b="1">
                  <a:latin typeface="微软雅黑" panose="020B0503020204020204" charset="-122"/>
                  <a:ea typeface="微软雅黑" panose="020B0503020204020204" charset="-122"/>
                </a:rPr>
                <a:t>反思提高</a:t>
              </a:r>
              <a:endParaRPr lang="zh-CN" altLang="en-US" b="1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4655" y="9112"/>
              <a:ext cx="1248" cy="725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p>
              <a:pPr algn="l"/>
              <a:r>
                <a:rPr lang="zh-CN" altLang="en-US" sz="2400"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教师</a:t>
              </a:r>
              <a:endParaRPr lang="zh-CN" altLang="en-US" sz="2400"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4655" y="7193"/>
              <a:ext cx="1248" cy="725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p>
              <a:pPr algn="l"/>
              <a:r>
                <a:rPr lang="zh-CN" altLang="en-US" sz="2400"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学生</a:t>
              </a:r>
              <a:endParaRPr lang="zh-CN" altLang="en-US" sz="2400"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  <p:cxnSp>
          <p:nvCxnSpPr>
            <p:cNvPr id="43" name="直接连接符 42"/>
            <p:cNvCxnSpPr/>
            <p:nvPr/>
          </p:nvCxnSpPr>
          <p:spPr>
            <a:xfrm>
              <a:off x="4485" y="8575"/>
              <a:ext cx="12240" cy="0"/>
            </a:xfrm>
            <a:prstGeom prst="line">
              <a:avLst/>
            </a:prstGeom>
            <a:ln w="28575">
              <a:solidFill>
                <a:srgbClr val="FF0000"/>
              </a:solidFill>
              <a:prstDash val="dash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右箭头 43"/>
            <p:cNvSpPr/>
            <p:nvPr/>
          </p:nvSpPr>
          <p:spPr>
            <a:xfrm>
              <a:off x="8565" y="7375"/>
              <a:ext cx="960" cy="360"/>
            </a:xfrm>
            <a:prstGeom prst="rightArrow">
              <a:avLst/>
            </a:prstGeom>
            <a:solidFill>
              <a:srgbClr val="F987ED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45" name="右箭头 44"/>
            <p:cNvSpPr/>
            <p:nvPr/>
          </p:nvSpPr>
          <p:spPr>
            <a:xfrm>
              <a:off x="11805" y="7376"/>
              <a:ext cx="960" cy="360"/>
            </a:xfrm>
            <a:prstGeom prst="rightArrow">
              <a:avLst/>
            </a:prstGeom>
            <a:solidFill>
              <a:srgbClr val="F987ED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46" name="右箭头 45"/>
            <p:cNvSpPr/>
            <p:nvPr/>
          </p:nvSpPr>
          <p:spPr>
            <a:xfrm>
              <a:off x="8536" y="9256"/>
              <a:ext cx="960" cy="360"/>
            </a:xfrm>
            <a:prstGeom prst="rightArrow">
              <a:avLst/>
            </a:prstGeom>
            <a:solidFill>
              <a:srgbClr val="F987ED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47" name="右箭头 46"/>
            <p:cNvSpPr/>
            <p:nvPr/>
          </p:nvSpPr>
          <p:spPr>
            <a:xfrm>
              <a:off x="11838" y="9256"/>
              <a:ext cx="960" cy="360"/>
            </a:xfrm>
            <a:prstGeom prst="rightArrow">
              <a:avLst/>
            </a:prstGeom>
            <a:solidFill>
              <a:srgbClr val="F987ED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cxnSp>
          <p:nvCxnSpPr>
            <p:cNvPr id="48" name="直接连接符 47"/>
            <p:cNvCxnSpPr/>
            <p:nvPr/>
          </p:nvCxnSpPr>
          <p:spPr>
            <a:xfrm>
              <a:off x="45" y="6055"/>
              <a:ext cx="20181" cy="2"/>
            </a:xfrm>
            <a:prstGeom prst="line">
              <a:avLst/>
            </a:prstGeom>
            <a:ln w="76200">
              <a:solidFill>
                <a:srgbClr val="DF3621"/>
              </a:solidFill>
              <a:prstDash val="solid"/>
              <a:round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2923540" y="2560320"/>
            <a:ext cx="580263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algn="l">
              <a:lnSpc>
                <a:spcPct val="150000"/>
              </a:lnSpc>
              <a:buClr>
                <a:srgbClr val="F25BF4"/>
              </a:buClr>
              <a:buFont typeface="Wingdings" panose="05000000000000000000" charset="0"/>
              <a:buNone/>
            </a:pPr>
            <a:r>
              <a:rPr lang="zh-CN" sz="3200" b="1">
                <a:solidFill>
                  <a:schemeClr val="accent5"/>
                </a:solidFill>
                <a:sym typeface="+mn-ea"/>
              </a:rPr>
              <a:t>学生学习习惯、方法的调整</a:t>
            </a:r>
            <a:endParaRPr lang="zh-CN" sz="3200" b="1">
              <a:solidFill>
                <a:schemeClr val="accent5"/>
              </a:solidFill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idx="1"/>
            <p:custDataLst>
              <p:tags r:id="rId1"/>
            </p:custDataLst>
          </p:nvPr>
        </p:nvSpPr>
        <p:spPr>
          <a:xfrm>
            <a:off x="697230" y="479425"/>
            <a:ext cx="9960610" cy="974725"/>
          </a:xfrm>
        </p:spPr>
        <p:txBody>
          <a:bodyPr/>
          <a:p>
            <a:pPr marL="507365" indent="-507365" algn="l">
              <a:lnSpc>
                <a:spcPct val="150000"/>
              </a:lnSpc>
              <a:buClrTx/>
              <a:buSzTx/>
              <a:buFont typeface="Wingdings" panose="05000000000000000000" charset="0"/>
              <a:buChar char="n"/>
            </a:pPr>
            <a:r>
              <a:rPr lang="zh-CN" altLang="en-US" sz="3200" b="1">
                <a:solidFill>
                  <a:srgbClr val="17C913"/>
                </a:solidFill>
                <a:sym typeface="+mn-ea"/>
              </a:rPr>
              <a:t>成果解决问题的方法</a:t>
            </a:r>
            <a:endParaRPr lang="zh-CN" altLang="en-US" sz="3200" b="1">
              <a:solidFill>
                <a:srgbClr val="17C913"/>
              </a:solidFill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23645" y="2767965"/>
            <a:ext cx="169989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3200" b="1">
                <a:solidFill>
                  <a:srgbClr val="F25BF4"/>
                </a:solidFill>
                <a:sym typeface="+mn-ea"/>
              </a:rPr>
              <a:t>措施</a:t>
            </a:r>
            <a:r>
              <a:rPr lang="en-US" altLang="zh-CN" sz="3200" b="1">
                <a:solidFill>
                  <a:srgbClr val="F25BF4"/>
                </a:solidFill>
                <a:sym typeface="+mn-ea"/>
              </a:rPr>
              <a:t> </a:t>
            </a:r>
            <a:r>
              <a:rPr lang="en-US" sz="3200" b="1">
                <a:solidFill>
                  <a:srgbClr val="F25BF4"/>
                </a:solidFill>
                <a:sym typeface="+mn-ea"/>
              </a:rPr>
              <a:t>6</a:t>
            </a:r>
            <a:r>
              <a:rPr lang="zh-CN" altLang="en-US" sz="3200" b="1">
                <a:solidFill>
                  <a:srgbClr val="F25BF4"/>
                </a:solidFill>
                <a:sym typeface="+mn-ea"/>
              </a:rPr>
              <a:t>：</a:t>
            </a:r>
            <a:endParaRPr lang="zh-CN" altLang="en-US" sz="3200" b="1">
              <a:solidFill>
                <a:srgbClr val="F25BF4"/>
              </a:solidFill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2923540" y="2560320"/>
            <a:ext cx="688911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algn="l">
              <a:lnSpc>
                <a:spcPct val="150000"/>
              </a:lnSpc>
              <a:buClr>
                <a:srgbClr val="F25BF4"/>
              </a:buClr>
              <a:buFont typeface="Wingdings" panose="05000000000000000000" charset="0"/>
              <a:buNone/>
            </a:pPr>
            <a:r>
              <a:rPr lang="zh-CN" sz="3200" b="1">
                <a:solidFill>
                  <a:schemeClr val="accent5"/>
                </a:solidFill>
                <a:sym typeface="+mn-ea"/>
              </a:rPr>
              <a:t>教学辅助平台工具的选择和使用</a:t>
            </a:r>
            <a:endParaRPr lang="zh-CN" sz="3200" b="1">
              <a:solidFill>
                <a:schemeClr val="accent5"/>
              </a:solidFill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idx="1"/>
            <p:custDataLst>
              <p:tags r:id="rId1"/>
            </p:custDataLst>
          </p:nvPr>
        </p:nvSpPr>
        <p:spPr>
          <a:xfrm>
            <a:off x="697230" y="479425"/>
            <a:ext cx="9960610" cy="974725"/>
          </a:xfrm>
        </p:spPr>
        <p:txBody>
          <a:bodyPr/>
          <a:p>
            <a:pPr marL="507365" indent="-507365" algn="l">
              <a:lnSpc>
                <a:spcPct val="150000"/>
              </a:lnSpc>
              <a:buClrTx/>
              <a:buSzTx/>
              <a:buFont typeface="Wingdings" panose="05000000000000000000" charset="0"/>
              <a:buChar char="n"/>
            </a:pPr>
            <a:r>
              <a:rPr lang="zh-CN" altLang="en-US" sz="3200" b="1">
                <a:solidFill>
                  <a:srgbClr val="17C913"/>
                </a:solidFill>
                <a:sym typeface="+mn-ea"/>
              </a:rPr>
              <a:t>成果解决问题的方法</a:t>
            </a:r>
            <a:endParaRPr lang="zh-CN" altLang="en-US" sz="3200" b="1">
              <a:solidFill>
                <a:srgbClr val="17C913"/>
              </a:solidFill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23645" y="2767965"/>
            <a:ext cx="169989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3200" b="1">
                <a:solidFill>
                  <a:srgbClr val="F25BF4"/>
                </a:solidFill>
                <a:sym typeface="+mn-ea"/>
              </a:rPr>
              <a:t>措施</a:t>
            </a:r>
            <a:r>
              <a:rPr lang="en-US" altLang="zh-CN" sz="3200" b="1">
                <a:solidFill>
                  <a:srgbClr val="F25BF4"/>
                </a:solidFill>
                <a:sym typeface="+mn-ea"/>
              </a:rPr>
              <a:t> </a:t>
            </a:r>
            <a:r>
              <a:rPr lang="en-US" sz="3200" b="1">
                <a:solidFill>
                  <a:srgbClr val="F25BF4"/>
                </a:solidFill>
                <a:sym typeface="+mn-ea"/>
              </a:rPr>
              <a:t>7</a:t>
            </a:r>
            <a:r>
              <a:rPr lang="zh-CN" altLang="en-US" sz="3200" b="1">
                <a:solidFill>
                  <a:srgbClr val="F25BF4"/>
                </a:solidFill>
                <a:sym typeface="+mn-ea"/>
              </a:rPr>
              <a:t>：</a:t>
            </a:r>
            <a:endParaRPr lang="zh-CN" altLang="en-US" sz="3200" b="1">
              <a:solidFill>
                <a:srgbClr val="F25BF4"/>
              </a:solidFill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2923540" y="2560320"/>
            <a:ext cx="688911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>
              <a:lnSpc>
                <a:spcPct val="150000"/>
              </a:lnSpc>
              <a:buClr>
                <a:srgbClr val="F25BF4"/>
              </a:buClr>
              <a:buFont typeface="Wingdings" panose="05000000000000000000" charset="0"/>
              <a:buNone/>
            </a:pPr>
            <a:r>
              <a:rPr lang="zh-CN" sz="3200" b="1">
                <a:solidFill>
                  <a:schemeClr val="accent5"/>
                </a:solidFill>
                <a:sym typeface="+mn-ea"/>
              </a:rPr>
              <a:t>课堂教学方法改革</a:t>
            </a:r>
            <a:endParaRPr lang="zh-CN" sz="3200" b="1">
              <a:solidFill>
                <a:schemeClr val="accent5"/>
              </a:solidFill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idx="1"/>
            <p:custDataLst>
              <p:tags r:id="rId1"/>
            </p:custDataLst>
          </p:nvPr>
        </p:nvSpPr>
        <p:spPr>
          <a:xfrm>
            <a:off x="697230" y="479425"/>
            <a:ext cx="9960610" cy="974725"/>
          </a:xfrm>
        </p:spPr>
        <p:txBody>
          <a:bodyPr/>
          <a:p>
            <a:pPr marL="507365" indent="-507365" algn="l">
              <a:lnSpc>
                <a:spcPct val="150000"/>
              </a:lnSpc>
              <a:buClrTx/>
              <a:buSzTx/>
              <a:buFont typeface="Wingdings" panose="05000000000000000000" charset="0"/>
              <a:buChar char="n"/>
            </a:pPr>
            <a:r>
              <a:rPr lang="zh-CN" altLang="en-US" sz="3200" b="1">
                <a:solidFill>
                  <a:srgbClr val="17C913"/>
                </a:solidFill>
                <a:sym typeface="+mn-ea"/>
              </a:rPr>
              <a:t>成果解决问题的方法</a:t>
            </a:r>
            <a:endParaRPr lang="zh-CN" altLang="en-US" sz="3200" b="1">
              <a:solidFill>
                <a:srgbClr val="17C913"/>
              </a:solidFill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23645" y="2767965"/>
            <a:ext cx="169989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200" b="1">
                <a:solidFill>
                  <a:srgbClr val="F25BF4"/>
                </a:solidFill>
                <a:sym typeface="+mn-ea"/>
              </a:rPr>
              <a:t>措施</a:t>
            </a:r>
            <a:r>
              <a:rPr lang="en-US" altLang="zh-CN" sz="3200" b="1">
                <a:solidFill>
                  <a:srgbClr val="F25BF4"/>
                </a:solidFill>
                <a:sym typeface="+mn-ea"/>
              </a:rPr>
              <a:t> </a:t>
            </a:r>
            <a:r>
              <a:rPr lang="en-US" sz="3200" b="1">
                <a:solidFill>
                  <a:srgbClr val="F25BF4"/>
                </a:solidFill>
                <a:sym typeface="+mn-ea"/>
              </a:rPr>
              <a:t>8</a:t>
            </a:r>
            <a:r>
              <a:rPr lang="zh-CN" altLang="en-US" sz="3200" b="1">
                <a:solidFill>
                  <a:srgbClr val="F25BF4"/>
                </a:solidFill>
                <a:sym typeface="+mn-ea"/>
              </a:rPr>
              <a:t>：</a:t>
            </a:r>
            <a:endParaRPr lang="zh-CN" altLang="en-US" sz="3200" b="1">
              <a:solidFill>
                <a:srgbClr val="F25BF4"/>
              </a:solidFill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782445" y="3665855"/>
            <a:ext cx="6591935" cy="583565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3200" b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“以教为主”向“以学为主”转变</a:t>
            </a:r>
            <a:endParaRPr lang="zh-CN" altLang="en-US" sz="3200" b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0" name="组合 9"/>
          <p:cNvGrpSpPr/>
          <p:nvPr/>
        </p:nvGrpSpPr>
        <p:grpSpPr>
          <a:xfrm>
            <a:off x="14605" y="873125"/>
            <a:ext cx="12053570" cy="5352415"/>
            <a:chOff x="23" y="1375"/>
            <a:chExt cx="18982" cy="8429"/>
          </a:xfrm>
        </p:grpSpPr>
        <p:sp>
          <p:nvSpPr>
            <p:cNvPr id="42" name="圆角矩形 41"/>
            <p:cNvSpPr/>
            <p:nvPr/>
          </p:nvSpPr>
          <p:spPr>
            <a:xfrm>
              <a:off x="12645" y="3415"/>
              <a:ext cx="6360" cy="6120"/>
            </a:xfrm>
            <a:prstGeom prst="roundRect">
              <a:avLst/>
            </a:prstGeom>
            <a:solidFill>
              <a:srgbClr val="4FD4FF">
                <a:alpha val="24000"/>
              </a:srgb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grpSp>
          <p:nvGrpSpPr>
            <p:cNvPr id="41" name="组合 40"/>
            <p:cNvGrpSpPr/>
            <p:nvPr/>
          </p:nvGrpSpPr>
          <p:grpSpPr>
            <a:xfrm>
              <a:off x="13005" y="3895"/>
              <a:ext cx="5478" cy="5006"/>
              <a:chOff x="13725" y="2935"/>
              <a:chExt cx="5478" cy="5006"/>
            </a:xfrm>
          </p:grpSpPr>
          <p:grpSp>
            <p:nvGrpSpPr>
              <p:cNvPr id="17" name="组合 16"/>
              <p:cNvGrpSpPr/>
              <p:nvPr/>
            </p:nvGrpSpPr>
            <p:grpSpPr>
              <a:xfrm>
                <a:off x="13725" y="2935"/>
                <a:ext cx="5478" cy="5007"/>
                <a:chOff x="812901" y="1403905"/>
                <a:chExt cx="3149149" cy="2895871"/>
              </a:xfrm>
            </p:grpSpPr>
            <p:sp>
              <p:nvSpPr>
                <p:cNvPr id="18" name="任意多边形: 形状 7"/>
                <p:cNvSpPr/>
                <p:nvPr/>
              </p:nvSpPr>
              <p:spPr>
                <a:xfrm>
                  <a:off x="1758145" y="1403905"/>
                  <a:ext cx="1258661" cy="1258661"/>
                </a:xfrm>
                <a:custGeom>
                  <a:avLst/>
                  <a:gdLst>
                    <a:gd name="connsiteX0" fmla="*/ 0 w 1258661"/>
                    <a:gd name="connsiteY0" fmla="*/ 629331 h 1258661"/>
                    <a:gd name="connsiteX1" fmla="*/ 629331 w 1258661"/>
                    <a:gd name="connsiteY1" fmla="*/ 0 h 1258661"/>
                    <a:gd name="connsiteX2" fmla="*/ 1258662 w 1258661"/>
                    <a:gd name="connsiteY2" fmla="*/ 629331 h 1258661"/>
                    <a:gd name="connsiteX3" fmla="*/ 629331 w 1258661"/>
                    <a:gd name="connsiteY3" fmla="*/ 1258662 h 1258661"/>
                    <a:gd name="connsiteX4" fmla="*/ 0 w 1258661"/>
                    <a:gd name="connsiteY4" fmla="*/ 629331 h 12586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58661" h="1258661">
                      <a:moveTo>
                        <a:pt x="0" y="629331"/>
                      </a:moveTo>
                      <a:cubicBezTo>
                        <a:pt x="0" y="281761"/>
                        <a:pt x="281761" y="0"/>
                        <a:pt x="629331" y="0"/>
                      </a:cubicBezTo>
                      <a:cubicBezTo>
                        <a:pt x="976901" y="0"/>
                        <a:pt x="1258662" y="281761"/>
                        <a:pt x="1258662" y="629331"/>
                      </a:cubicBezTo>
                      <a:cubicBezTo>
                        <a:pt x="1258662" y="976901"/>
                        <a:pt x="976901" y="1258662"/>
                        <a:pt x="629331" y="1258662"/>
                      </a:cubicBezTo>
                      <a:cubicBezTo>
                        <a:pt x="281761" y="1258662"/>
                        <a:pt x="0" y="976901"/>
                        <a:pt x="0" y="629331"/>
                      </a:cubicBezTo>
                      <a:close/>
                    </a:path>
                  </a:pathLst>
                </a:custGeom>
              </p:spPr>
              <p:style>
                <a:lnRef idx="2">
                  <a:sysClr val="window" lastClr="FFFFFF">
                    <a:hueOff val="0"/>
                    <a:satOff val="0"/>
                    <a:lumOff val="0"/>
                    <a:alphaOff val="0"/>
                  </a:sysClr>
                </a:lnRef>
                <a:fillRef idx="1">
                  <a:srgbClr val="15AA96">
                    <a:hueOff val="0"/>
                    <a:satOff val="0"/>
                    <a:lumOff val="0"/>
                    <a:alphaOff val="0"/>
                  </a:srgbClr>
                </a:fillRef>
                <a:effectRef idx="0">
                  <a:srgbClr val="15AA96">
                    <a:hueOff val="0"/>
                    <a:satOff val="0"/>
                    <a:lumOff val="0"/>
                    <a:alphaOff val="0"/>
                  </a:srgbClr>
                </a:effectRef>
                <a:fontRef idx="minor">
                  <a:sysClr val="window" lastClr="FFFFFF"/>
                </a:fontRef>
              </p:style>
              <p:txBody>
                <a:bodyPr spcFirstLastPara="0" vert="horz" wrap="square" lIns="210997" tIns="210997" rIns="210997" bIns="210997" numCol="1" spcCol="1270" anchor="ctr" anchorCtr="0">
                  <a:noAutofit/>
                </a:bodyPr>
                <a:p>
                  <a:pPr marL="0" lvl="0" indent="0" algn="ctr" defTabSz="933450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  <a:buNone/>
                  </a:pPr>
                  <a:r>
                    <a:rPr lang="zh-CN" altLang="en-US" b="1" kern="1200" dirty="0"/>
                    <a:t>线上学习</a:t>
                  </a:r>
                  <a:endParaRPr lang="zh-CN" altLang="en-US" b="1" kern="1200" dirty="0"/>
                </a:p>
              </p:txBody>
            </p:sp>
            <p:sp>
              <p:nvSpPr>
                <p:cNvPr id="19" name="任意多边形: 形状 8"/>
                <p:cNvSpPr/>
                <p:nvPr/>
              </p:nvSpPr>
              <p:spPr>
                <a:xfrm rot="3600000">
                  <a:off x="2653143" y="2645209"/>
                  <a:ext cx="545976" cy="424830"/>
                </a:xfrm>
                <a:custGeom>
                  <a:avLst/>
                  <a:gdLst>
                    <a:gd name="connsiteX0" fmla="*/ 0 w 334867"/>
                    <a:gd name="connsiteY0" fmla="*/ 84960 h 424798"/>
                    <a:gd name="connsiteX1" fmla="*/ 167434 w 334867"/>
                    <a:gd name="connsiteY1" fmla="*/ 84960 h 424798"/>
                    <a:gd name="connsiteX2" fmla="*/ 167434 w 334867"/>
                    <a:gd name="connsiteY2" fmla="*/ 0 h 424798"/>
                    <a:gd name="connsiteX3" fmla="*/ 334867 w 334867"/>
                    <a:gd name="connsiteY3" fmla="*/ 212399 h 424798"/>
                    <a:gd name="connsiteX4" fmla="*/ 167434 w 334867"/>
                    <a:gd name="connsiteY4" fmla="*/ 424798 h 424798"/>
                    <a:gd name="connsiteX5" fmla="*/ 167434 w 334867"/>
                    <a:gd name="connsiteY5" fmla="*/ 339838 h 424798"/>
                    <a:gd name="connsiteX6" fmla="*/ 0 w 334867"/>
                    <a:gd name="connsiteY6" fmla="*/ 339838 h 424798"/>
                    <a:gd name="connsiteX7" fmla="*/ 0 w 334867"/>
                    <a:gd name="connsiteY7" fmla="*/ 84960 h 4247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34867" h="424798">
                      <a:moveTo>
                        <a:pt x="0" y="84960"/>
                      </a:moveTo>
                      <a:lnTo>
                        <a:pt x="167434" y="84960"/>
                      </a:lnTo>
                      <a:lnTo>
                        <a:pt x="167434" y="0"/>
                      </a:lnTo>
                      <a:lnTo>
                        <a:pt x="334867" y="212399"/>
                      </a:lnTo>
                      <a:lnTo>
                        <a:pt x="167434" y="424798"/>
                      </a:lnTo>
                      <a:lnTo>
                        <a:pt x="167434" y="339838"/>
                      </a:lnTo>
                      <a:lnTo>
                        <a:pt x="0" y="339838"/>
                      </a:lnTo>
                      <a:lnTo>
                        <a:pt x="0" y="84960"/>
                      </a:lnTo>
                      <a:close/>
                    </a:path>
                  </a:pathLst>
                </a:custGeom>
              </p:spPr>
              <p:style>
                <a:lnRef idx="0">
                  <a:sysClr val="window" lastClr="FFFFFF">
                    <a:hueOff val="0"/>
                    <a:satOff val="0"/>
                    <a:lumOff val="0"/>
                    <a:alphaOff val="0"/>
                  </a:sysClr>
                </a:lnRef>
                <a:fillRef idx="1">
                  <a:srgbClr val="15AA96">
                    <a:hueOff val="0"/>
                    <a:satOff val="0"/>
                    <a:lumOff val="0"/>
                    <a:alphaOff val="0"/>
                  </a:srgbClr>
                </a:fillRef>
                <a:effectRef idx="0">
                  <a:srgbClr val="15AA96">
                    <a:hueOff val="0"/>
                    <a:satOff val="0"/>
                    <a:lumOff val="0"/>
                    <a:alphaOff val="0"/>
                  </a:srgbClr>
                </a:effectRef>
                <a:fontRef idx="minor">
                  <a:sysClr val="window" lastClr="FFFFFF"/>
                </a:fontRef>
              </p:style>
              <p:txBody>
                <a:bodyPr spcFirstLastPara="0" vert="horz" wrap="square" lIns="0" tIns="84959" rIns="100459" bIns="84960" numCol="1" spcCol="1270" anchor="ctr" anchorCtr="0">
                  <a:noAutofit/>
                </a:bodyPr>
                <a:p>
                  <a:pPr marL="0" lvl="0" indent="0" algn="ctr" defTabSz="533400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  <a:buNone/>
                  </a:pPr>
                  <a:endParaRPr lang="zh-CN" altLang="en-US" b="1" kern="1200"/>
                </a:p>
              </p:txBody>
            </p:sp>
            <p:sp>
              <p:nvSpPr>
                <p:cNvPr id="20" name="任意多边形: 形状 9"/>
                <p:cNvSpPr/>
                <p:nvPr/>
              </p:nvSpPr>
              <p:spPr>
                <a:xfrm>
                  <a:off x="2703389" y="3041115"/>
                  <a:ext cx="1258661" cy="1258661"/>
                </a:xfrm>
                <a:custGeom>
                  <a:avLst/>
                  <a:gdLst>
                    <a:gd name="connsiteX0" fmla="*/ 0 w 1258661"/>
                    <a:gd name="connsiteY0" fmla="*/ 629331 h 1258661"/>
                    <a:gd name="connsiteX1" fmla="*/ 629331 w 1258661"/>
                    <a:gd name="connsiteY1" fmla="*/ 0 h 1258661"/>
                    <a:gd name="connsiteX2" fmla="*/ 1258662 w 1258661"/>
                    <a:gd name="connsiteY2" fmla="*/ 629331 h 1258661"/>
                    <a:gd name="connsiteX3" fmla="*/ 629331 w 1258661"/>
                    <a:gd name="connsiteY3" fmla="*/ 1258662 h 1258661"/>
                    <a:gd name="connsiteX4" fmla="*/ 0 w 1258661"/>
                    <a:gd name="connsiteY4" fmla="*/ 629331 h 12586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58661" h="1258661">
                      <a:moveTo>
                        <a:pt x="0" y="629331"/>
                      </a:moveTo>
                      <a:cubicBezTo>
                        <a:pt x="0" y="281761"/>
                        <a:pt x="281761" y="0"/>
                        <a:pt x="629331" y="0"/>
                      </a:cubicBezTo>
                      <a:cubicBezTo>
                        <a:pt x="976901" y="0"/>
                        <a:pt x="1258662" y="281761"/>
                        <a:pt x="1258662" y="629331"/>
                      </a:cubicBezTo>
                      <a:cubicBezTo>
                        <a:pt x="1258662" y="976901"/>
                        <a:pt x="976901" y="1258662"/>
                        <a:pt x="629331" y="1258662"/>
                      </a:cubicBezTo>
                      <a:cubicBezTo>
                        <a:pt x="281761" y="1258662"/>
                        <a:pt x="0" y="976901"/>
                        <a:pt x="0" y="629331"/>
                      </a:cubicBezTo>
                      <a:close/>
                    </a:path>
                  </a:pathLst>
                </a:custGeom>
              </p:spPr>
              <p:style>
                <a:lnRef idx="2">
                  <a:sysClr val="window" lastClr="FFFFFF">
                    <a:hueOff val="0"/>
                    <a:satOff val="0"/>
                    <a:lumOff val="0"/>
                    <a:alphaOff val="0"/>
                  </a:sysClr>
                </a:lnRef>
                <a:fillRef idx="1">
                  <a:srgbClr val="9BB955">
                    <a:hueOff val="0"/>
                    <a:satOff val="0"/>
                    <a:lumOff val="0"/>
                    <a:alphaOff val="0"/>
                  </a:srgbClr>
                </a:fillRef>
                <a:effectRef idx="0">
                  <a:srgbClr val="9BB955">
                    <a:hueOff val="0"/>
                    <a:satOff val="0"/>
                    <a:lumOff val="0"/>
                    <a:alphaOff val="0"/>
                  </a:srgbClr>
                </a:effectRef>
                <a:fontRef idx="minor">
                  <a:sysClr val="window" lastClr="FFFFFF"/>
                </a:fontRef>
              </p:style>
              <p:txBody>
                <a:bodyPr spcFirstLastPara="0" vert="horz" wrap="square" lIns="210997" tIns="210997" rIns="210997" bIns="210997" numCol="1" spcCol="1270" anchor="ctr" anchorCtr="0">
                  <a:noAutofit/>
                </a:bodyPr>
                <a:p>
                  <a:pPr marL="0" lvl="0" indent="0" algn="ctr" defTabSz="933450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  <a:buNone/>
                  </a:pPr>
                  <a:r>
                    <a:rPr lang="zh-CN" altLang="en-US" b="1" kern="1200" dirty="0"/>
                    <a:t>课堂教学</a:t>
                  </a:r>
                  <a:endParaRPr lang="zh-CN" altLang="en-US" b="1" kern="1200" dirty="0"/>
                </a:p>
              </p:txBody>
            </p:sp>
            <p:sp>
              <p:nvSpPr>
                <p:cNvPr id="21" name="任意多边形: 形状 10"/>
                <p:cNvSpPr/>
                <p:nvPr/>
              </p:nvSpPr>
              <p:spPr>
                <a:xfrm rot="21600000">
                  <a:off x="2085668" y="3453051"/>
                  <a:ext cx="538655" cy="424520"/>
                </a:xfrm>
                <a:custGeom>
                  <a:avLst/>
                  <a:gdLst>
                    <a:gd name="connsiteX0" fmla="*/ 0 w 334867"/>
                    <a:gd name="connsiteY0" fmla="*/ 84960 h 424798"/>
                    <a:gd name="connsiteX1" fmla="*/ 167434 w 334867"/>
                    <a:gd name="connsiteY1" fmla="*/ 84960 h 424798"/>
                    <a:gd name="connsiteX2" fmla="*/ 167434 w 334867"/>
                    <a:gd name="connsiteY2" fmla="*/ 0 h 424798"/>
                    <a:gd name="connsiteX3" fmla="*/ 334867 w 334867"/>
                    <a:gd name="connsiteY3" fmla="*/ 212399 h 424798"/>
                    <a:gd name="connsiteX4" fmla="*/ 167434 w 334867"/>
                    <a:gd name="connsiteY4" fmla="*/ 424798 h 424798"/>
                    <a:gd name="connsiteX5" fmla="*/ 167434 w 334867"/>
                    <a:gd name="connsiteY5" fmla="*/ 339838 h 424798"/>
                    <a:gd name="connsiteX6" fmla="*/ 0 w 334867"/>
                    <a:gd name="connsiteY6" fmla="*/ 339838 h 424798"/>
                    <a:gd name="connsiteX7" fmla="*/ 0 w 334867"/>
                    <a:gd name="connsiteY7" fmla="*/ 84960 h 4247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34867" h="424798">
                      <a:moveTo>
                        <a:pt x="334867" y="339838"/>
                      </a:moveTo>
                      <a:lnTo>
                        <a:pt x="167433" y="339838"/>
                      </a:lnTo>
                      <a:lnTo>
                        <a:pt x="167433" y="424798"/>
                      </a:lnTo>
                      <a:lnTo>
                        <a:pt x="0" y="212399"/>
                      </a:lnTo>
                      <a:lnTo>
                        <a:pt x="167433" y="0"/>
                      </a:lnTo>
                      <a:lnTo>
                        <a:pt x="167433" y="84960"/>
                      </a:lnTo>
                      <a:lnTo>
                        <a:pt x="334867" y="84960"/>
                      </a:lnTo>
                      <a:lnTo>
                        <a:pt x="334867" y="339838"/>
                      </a:lnTo>
                      <a:close/>
                    </a:path>
                  </a:pathLst>
                </a:custGeom>
              </p:spPr>
              <p:style>
                <a:lnRef idx="0">
                  <a:sysClr val="window" lastClr="FFFFFF">
                    <a:hueOff val="0"/>
                    <a:satOff val="0"/>
                    <a:lumOff val="0"/>
                    <a:alphaOff val="0"/>
                  </a:sysClr>
                </a:lnRef>
                <a:fillRef idx="1">
                  <a:srgbClr val="9BB955">
                    <a:hueOff val="0"/>
                    <a:satOff val="0"/>
                    <a:lumOff val="0"/>
                    <a:alphaOff val="0"/>
                  </a:srgbClr>
                </a:fillRef>
                <a:effectRef idx="0">
                  <a:srgbClr val="9BB955">
                    <a:hueOff val="0"/>
                    <a:satOff val="0"/>
                    <a:lumOff val="0"/>
                    <a:alphaOff val="0"/>
                  </a:srgbClr>
                </a:effectRef>
                <a:fontRef idx="minor">
                  <a:sysClr val="window" lastClr="FFFFFF"/>
                </a:fontRef>
              </p:style>
              <p:txBody>
                <a:bodyPr spcFirstLastPara="0" vert="horz" wrap="square" lIns="100460" tIns="84961" rIns="0" bIns="84960" numCol="1" spcCol="1270" anchor="ctr" anchorCtr="0">
                  <a:noAutofit/>
                </a:bodyPr>
                <a:p>
                  <a:pPr marL="0" lvl="0" indent="0" algn="ctr" defTabSz="533400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  <a:buNone/>
                  </a:pPr>
                  <a:endParaRPr lang="zh-CN" altLang="en-US" b="1" kern="1200"/>
                </a:p>
              </p:txBody>
            </p:sp>
            <p:sp>
              <p:nvSpPr>
                <p:cNvPr id="22" name="任意多边形: 形状 11"/>
                <p:cNvSpPr/>
                <p:nvPr/>
              </p:nvSpPr>
              <p:spPr>
                <a:xfrm>
                  <a:off x="812901" y="3041115"/>
                  <a:ext cx="1258661" cy="1258661"/>
                </a:xfrm>
                <a:custGeom>
                  <a:avLst/>
                  <a:gdLst>
                    <a:gd name="connsiteX0" fmla="*/ 0 w 1258661"/>
                    <a:gd name="connsiteY0" fmla="*/ 629331 h 1258661"/>
                    <a:gd name="connsiteX1" fmla="*/ 629331 w 1258661"/>
                    <a:gd name="connsiteY1" fmla="*/ 0 h 1258661"/>
                    <a:gd name="connsiteX2" fmla="*/ 1258662 w 1258661"/>
                    <a:gd name="connsiteY2" fmla="*/ 629331 h 1258661"/>
                    <a:gd name="connsiteX3" fmla="*/ 629331 w 1258661"/>
                    <a:gd name="connsiteY3" fmla="*/ 1258662 h 1258661"/>
                    <a:gd name="connsiteX4" fmla="*/ 0 w 1258661"/>
                    <a:gd name="connsiteY4" fmla="*/ 629331 h 12586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58661" h="1258661">
                      <a:moveTo>
                        <a:pt x="0" y="629331"/>
                      </a:moveTo>
                      <a:cubicBezTo>
                        <a:pt x="0" y="281761"/>
                        <a:pt x="281761" y="0"/>
                        <a:pt x="629331" y="0"/>
                      </a:cubicBezTo>
                      <a:cubicBezTo>
                        <a:pt x="976901" y="0"/>
                        <a:pt x="1258662" y="281761"/>
                        <a:pt x="1258662" y="629331"/>
                      </a:cubicBezTo>
                      <a:cubicBezTo>
                        <a:pt x="1258662" y="976901"/>
                        <a:pt x="976901" y="1258662"/>
                        <a:pt x="629331" y="1258662"/>
                      </a:cubicBezTo>
                      <a:cubicBezTo>
                        <a:pt x="281761" y="1258662"/>
                        <a:pt x="0" y="976901"/>
                        <a:pt x="0" y="629331"/>
                      </a:cubicBezTo>
                      <a:close/>
                    </a:path>
                  </a:pathLst>
                </a:custGeom>
              </p:spPr>
              <p:style>
                <a:lnRef idx="2">
                  <a:sysClr val="window" lastClr="FFFFFF">
                    <a:hueOff val="0"/>
                    <a:satOff val="0"/>
                    <a:lumOff val="0"/>
                    <a:alphaOff val="0"/>
                  </a:sysClr>
                </a:lnRef>
                <a:fillRef idx="1">
                  <a:srgbClr val="F29C13">
                    <a:hueOff val="0"/>
                    <a:satOff val="0"/>
                    <a:lumOff val="0"/>
                    <a:alphaOff val="0"/>
                  </a:srgbClr>
                </a:fillRef>
                <a:effectRef idx="0">
                  <a:srgbClr val="F29C13">
                    <a:hueOff val="0"/>
                    <a:satOff val="0"/>
                    <a:lumOff val="0"/>
                    <a:alphaOff val="0"/>
                  </a:srgbClr>
                </a:effectRef>
                <a:fontRef idx="minor">
                  <a:sysClr val="window" lastClr="FFFFFF"/>
                </a:fontRef>
              </p:style>
              <p:txBody>
                <a:bodyPr spcFirstLastPara="0" vert="horz" wrap="square" lIns="210997" tIns="210997" rIns="210997" bIns="210997" numCol="1" spcCol="1270" anchor="ctr" anchorCtr="0">
                  <a:noAutofit/>
                </a:bodyPr>
                <a:p>
                  <a:pPr marL="0" lvl="0" indent="0" algn="ctr" defTabSz="933450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  <a:buNone/>
                  </a:pPr>
                  <a:r>
                    <a:rPr lang="zh-CN" altLang="en-US" b="1" kern="1200" dirty="0"/>
                    <a:t>反馈测评</a:t>
                  </a:r>
                  <a:endParaRPr lang="zh-CN" altLang="en-US" b="1" kern="1200" dirty="0"/>
                </a:p>
              </p:txBody>
            </p:sp>
            <p:sp>
              <p:nvSpPr>
                <p:cNvPr id="23" name="任意多边形: 形状 12"/>
                <p:cNvSpPr/>
                <p:nvPr/>
              </p:nvSpPr>
              <p:spPr>
                <a:xfrm rot="18000000">
                  <a:off x="1693177" y="2635377"/>
                  <a:ext cx="522841" cy="424830"/>
                </a:xfrm>
                <a:custGeom>
                  <a:avLst/>
                  <a:gdLst>
                    <a:gd name="connsiteX0" fmla="*/ 0 w 334867"/>
                    <a:gd name="connsiteY0" fmla="*/ 84960 h 424798"/>
                    <a:gd name="connsiteX1" fmla="*/ 167434 w 334867"/>
                    <a:gd name="connsiteY1" fmla="*/ 84960 h 424798"/>
                    <a:gd name="connsiteX2" fmla="*/ 167434 w 334867"/>
                    <a:gd name="connsiteY2" fmla="*/ 0 h 424798"/>
                    <a:gd name="connsiteX3" fmla="*/ 334867 w 334867"/>
                    <a:gd name="connsiteY3" fmla="*/ 212399 h 424798"/>
                    <a:gd name="connsiteX4" fmla="*/ 167434 w 334867"/>
                    <a:gd name="connsiteY4" fmla="*/ 424798 h 424798"/>
                    <a:gd name="connsiteX5" fmla="*/ 167434 w 334867"/>
                    <a:gd name="connsiteY5" fmla="*/ 339838 h 424798"/>
                    <a:gd name="connsiteX6" fmla="*/ 0 w 334867"/>
                    <a:gd name="connsiteY6" fmla="*/ 339838 h 424798"/>
                    <a:gd name="connsiteX7" fmla="*/ 0 w 334867"/>
                    <a:gd name="connsiteY7" fmla="*/ 84960 h 4247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34867" h="424798">
                      <a:moveTo>
                        <a:pt x="0" y="84960"/>
                      </a:moveTo>
                      <a:lnTo>
                        <a:pt x="167434" y="84960"/>
                      </a:lnTo>
                      <a:lnTo>
                        <a:pt x="167434" y="0"/>
                      </a:lnTo>
                      <a:lnTo>
                        <a:pt x="334867" y="212399"/>
                      </a:lnTo>
                      <a:lnTo>
                        <a:pt x="167434" y="424798"/>
                      </a:lnTo>
                      <a:lnTo>
                        <a:pt x="167434" y="339838"/>
                      </a:lnTo>
                      <a:lnTo>
                        <a:pt x="0" y="339838"/>
                      </a:lnTo>
                      <a:lnTo>
                        <a:pt x="0" y="84960"/>
                      </a:lnTo>
                      <a:close/>
                    </a:path>
                  </a:pathLst>
                </a:custGeom>
              </p:spPr>
              <p:style>
                <a:lnRef idx="0">
                  <a:sysClr val="window" lastClr="FFFFFF">
                    <a:hueOff val="0"/>
                    <a:satOff val="0"/>
                    <a:lumOff val="0"/>
                    <a:alphaOff val="0"/>
                  </a:sysClr>
                </a:lnRef>
                <a:fillRef idx="1">
                  <a:srgbClr val="F29C13">
                    <a:hueOff val="0"/>
                    <a:satOff val="0"/>
                    <a:lumOff val="0"/>
                    <a:alphaOff val="0"/>
                  </a:srgbClr>
                </a:fillRef>
                <a:effectRef idx="0">
                  <a:srgbClr val="F29C13">
                    <a:hueOff val="0"/>
                    <a:satOff val="0"/>
                    <a:lumOff val="0"/>
                    <a:alphaOff val="0"/>
                  </a:srgbClr>
                </a:effectRef>
                <a:fontRef idx="minor">
                  <a:sysClr val="window" lastClr="FFFFFF"/>
                </a:fontRef>
              </p:style>
              <p:txBody>
                <a:bodyPr spcFirstLastPara="0" vert="horz" wrap="square" lIns="0" tIns="84960" rIns="100459" bIns="84959" numCol="1" spcCol="1270" anchor="ctr" anchorCtr="0">
                  <a:noAutofit/>
                </a:bodyPr>
                <a:p>
                  <a:pPr marL="0" lvl="0" indent="0" algn="ctr" defTabSz="533400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  <a:buNone/>
                  </a:pPr>
                  <a:endParaRPr lang="zh-CN" altLang="en-US" b="1" kern="1200"/>
                </a:p>
              </p:txBody>
            </p:sp>
          </p:grpSp>
          <p:sp>
            <p:nvSpPr>
              <p:cNvPr id="36" name="文本框 35"/>
              <p:cNvSpPr txBox="1"/>
              <p:nvPr/>
            </p:nvSpPr>
            <p:spPr>
              <a:xfrm>
                <a:off x="15645" y="5696"/>
                <a:ext cx="1728" cy="580"/>
              </a:xfrm>
              <a:prstGeom prst="rect">
                <a:avLst/>
              </a:prstGeom>
              <a:noFill/>
            </p:spPr>
            <p:txBody>
              <a:bodyPr wrap="none" rtlCol="0" anchor="t">
                <a:spAutoFit/>
              </a:bodyPr>
              <a:p>
                <a:r>
                  <a:rPr lang="zh-CN" altLang="en-US" b="1">
                    <a:solidFill>
                      <a:srgbClr val="0170C1"/>
                    </a:solidFill>
                    <a:latin typeface="微软雅黑" panose="020B0503020204020204" charset="-122"/>
                    <a:ea typeface="微软雅黑" panose="020B0503020204020204" charset="-122"/>
                    <a:sym typeface="+mn-ea"/>
                  </a:rPr>
                  <a:t>教学方法</a:t>
                </a:r>
                <a:endParaRPr lang="zh-CN" altLang="en-US"/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>
              <a:off x="1957" y="2846"/>
              <a:ext cx="10048" cy="6959"/>
              <a:chOff x="2797" y="2486"/>
              <a:chExt cx="10048" cy="6959"/>
            </a:xfrm>
          </p:grpSpPr>
          <p:sp>
            <p:nvSpPr>
              <p:cNvPr id="35" name="右箭头 34"/>
              <p:cNvSpPr/>
              <p:nvPr/>
            </p:nvSpPr>
            <p:spPr>
              <a:xfrm>
                <a:off x="9311" y="8300"/>
                <a:ext cx="1151" cy="351"/>
              </a:xfrm>
              <a:prstGeom prst="rightArrow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7" name="圆角矩形 6"/>
              <p:cNvSpPr/>
              <p:nvPr/>
            </p:nvSpPr>
            <p:spPr>
              <a:xfrm>
                <a:off x="10445" y="2815"/>
                <a:ext cx="2400" cy="1320"/>
              </a:xfrm>
              <a:prstGeom prst="roundRect">
                <a:avLst/>
              </a:prstGeom>
              <a:solidFill>
                <a:srgbClr val="92D050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r>
                  <a:rPr lang="zh-CN" altLang="en-US" b="1">
                    <a:latin typeface="微软雅黑" panose="020B0503020204020204" charset="-122"/>
                    <a:ea typeface="微软雅黑" panose="020B0503020204020204" charset="-122"/>
                  </a:rPr>
                  <a:t>启发式</a:t>
                </a:r>
                <a:endParaRPr lang="zh-CN" altLang="en-US" b="1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32" name="右箭头 31"/>
              <p:cNvSpPr/>
              <p:nvPr/>
            </p:nvSpPr>
            <p:spPr>
              <a:xfrm>
                <a:off x="9351" y="3300"/>
                <a:ext cx="1151" cy="351"/>
              </a:xfrm>
              <a:prstGeom prst="rightArrow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8" name="圆角矩形 7"/>
              <p:cNvSpPr/>
              <p:nvPr/>
            </p:nvSpPr>
            <p:spPr>
              <a:xfrm>
                <a:off x="2797" y="5335"/>
                <a:ext cx="2400" cy="1320"/>
              </a:xfrm>
              <a:prstGeom prst="roundRect">
                <a:avLst/>
              </a:prstGeom>
              <a:solidFill>
                <a:srgbClr val="FFC000"/>
              </a:solidFill>
              <a:ln>
                <a:noFill/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r>
                  <a:rPr lang="zh-CN" altLang="en-US" sz="2000" b="1">
                    <a:solidFill>
                      <a:srgbClr val="0170C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教学方法</a:t>
                </a:r>
                <a:endParaRPr lang="zh-CN" altLang="en-US" sz="2000" b="1">
                  <a:solidFill>
                    <a:srgbClr val="0170C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9" name="圆角矩形 8"/>
              <p:cNvSpPr/>
              <p:nvPr/>
            </p:nvSpPr>
            <p:spPr>
              <a:xfrm>
                <a:off x="7005" y="2815"/>
                <a:ext cx="2400" cy="1320"/>
              </a:xfrm>
              <a:prstGeom prst="roundRect">
                <a:avLst/>
              </a:prstGeom>
              <a:solidFill>
                <a:srgbClr val="00B0F0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r>
                  <a:rPr lang="zh-CN" altLang="en-US" b="1">
                    <a:latin typeface="微软雅黑" panose="020B0503020204020204" charset="-122"/>
                    <a:ea typeface="微软雅黑" panose="020B0503020204020204" charset="-122"/>
                  </a:rPr>
                  <a:t>理论知识</a:t>
                </a:r>
                <a:endParaRPr lang="zh-CN" altLang="en-US" b="1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1" name="圆角矩形 10"/>
              <p:cNvSpPr/>
              <p:nvPr/>
            </p:nvSpPr>
            <p:spPr>
              <a:xfrm>
                <a:off x="7005" y="6149"/>
                <a:ext cx="2400" cy="1320"/>
              </a:xfrm>
              <a:prstGeom prst="roundRect">
                <a:avLst/>
              </a:prstGeom>
              <a:solidFill>
                <a:srgbClr val="00B0F0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r>
                  <a:rPr lang="zh-CN" altLang="en-US" b="1">
                    <a:latin typeface="微软雅黑" panose="020B0503020204020204" charset="-122"/>
                    <a:ea typeface="微软雅黑" panose="020B0503020204020204" charset="-122"/>
                  </a:rPr>
                  <a:t>思政教学</a:t>
                </a:r>
                <a:endParaRPr lang="zh-CN" altLang="en-US" b="1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2" name="圆角矩形 11"/>
              <p:cNvSpPr/>
              <p:nvPr/>
            </p:nvSpPr>
            <p:spPr>
              <a:xfrm>
                <a:off x="7005" y="7816"/>
                <a:ext cx="2400" cy="1320"/>
              </a:xfrm>
              <a:prstGeom prst="roundRect">
                <a:avLst/>
              </a:prstGeom>
              <a:solidFill>
                <a:srgbClr val="00B0F0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r>
                  <a:rPr lang="zh-CN" altLang="en-US" b="1">
                    <a:latin typeface="微软雅黑" panose="020B0503020204020204" charset="-122"/>
                    <a:ea typeface="微软雅黑" panose="020B0503020204020204" charset="-122"/>
                  </a:rPr>
                  <a:t>综合能力</a:t>
                </a:r>
                <a:endParaRPr lang="zh-CN" altLang="en-US" b="1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3" name="圆角矩形 12"/>
              <p:cNvSpPr/>
              <p:nvPr/>
            </p:nvSpPr>
            <p:spPr>
              <a:xfrm>
                <a:off x="10445" y="5316"/>
                <a:ext cx="2400" cy="1320"/>
              </a:xfrm>
              <a:prstGeom prst="roundRect">
                <a:avLst/>
              </a:prstGeom>
              <a:solidFill>
                <a:srgbClr val="92D050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r>
                  <a:rPr lang="zh-CN" altLang="en-US" b="1">
                    <a:latin typeface="微软雅黑" panose="020B0503020204020204" charset="-122"/>
                    <a:ea typeface="微软雅黑" panose="020B0503020204020204" charset="-122"/>
                  </a:rPr>
                  <a:t>案例驱动</a:t>
                </a:r>
                <a:endParaRPr lang="zh-CN" altLang="en-US" b="1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4" name="圆角矩形 13"/>
              <p:cNvSpPr/>
              <p:nvPr/>
            </p:nvSpPr>
            <p:spPr>
              <a:xfrm>
                <a:off x="10445" y="7817"/>
                <a:ext cx="2400" cy="1320"/>
              </a:xfrm>
              <a:prstGeom prst="roundRect">
                <a:avLst/>
              </a:prstGeom>
              <a:solidFill>
                <a:srgbClr val="92D050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r>
                  <a:rPr lang="zh-CN" altLang="en-US" b="1">
                    <a:latin typeface="微软雅黑" panose="020B0503020204020204" charset="-122"/>
                    <a:ea typeface="微软雅黑" panose="020B0503020204020204" charset="-122"/>
                  </a:rPr>
                  <a:t>目标驱动</a:t>
                </a:r>
                <a:endParaRPr lang="zh-CN" altLang="en-US" b="1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>
                <a:off x="7005" y="4482"/>
                <a:ext cx="2400" cy="1320"/>
              </a:xfrm>
              <a:prstGeom prst="roundRect">
                <a:avLst/>
              </a:prstGeom>
              <a:solidFill>
                <a:srgbClr val="00B0F0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r>
                  <a:rPr lang="zh-CN" altLang="en-US" b="1">
                    <a:latin typeface="微软雅黑" panose="020B0503020204020204" charset="-122"/>
                    <a:ea typeface="微软雅黑" panose="020B0503020204020204" charset="-122"/>
                  </a:rPr>
                  <a:t>应用知识</a:t>
                </a:r>
                <a:endParaRPr lang="zh-CN" altLang="en-US" b="1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4" name="任意多边形: 形状 9"/>
              <p:cNvSpPr/>
              <p:nvPr/>
            </p:nvSpPr>
            <p:spPr>
              <a:xfrm>
                <a:off x="3144" y="7795"/>
                <a:ext cx="1705" cy="1650"/>
              </a:xfrm>
              <a:custGeom>
                <a:avLst/>
                <a:gdLst>
                  <a:gd name="connsiteX0" fmla="*/ 0 w 1258661"/>
                  <a:gd name="connsiteY0" fmla="*/ 629331 h 1258661"/>
                  <a:gd name="connsiteX1" fmla="*/ 629331 w 1258661"/>
                  <a:gd name="connsiteY1" fmla="*/ 0 h 1258661"/>
                  <a:gd name="connsiteX2" fmla="*/ 1258662 w 1258661"/>
                  <a:gd name="connsiteY2" fmla="*/ 629331 h 1258661"/>
                  <a:gd name="connsiteX3" fmla="*/ 629331 w 1258661"/>
                  <a:gd name="connsiteY3" fmla="*/ 1258662 h 1258661"/>
                  <a:gd name="connsiteX4" fmla="*/ 0 w 1258661"/>
                  <a:gd name="connsiteY4" fmla="*/ 629331 h 12586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58661" h="1258661">
                    <a:moveTo>
                      <a:pt x="0" y="629331"/>
                    </a:moveTo>
                    <a:cubicBezTo>
                      <a:pt x="0" y="281761"/>
                      <a:pt x="281761" y="0"/>
                      <a:pt x="629331" y="0"/>
                    </a:cubicBezTo>
                    <a:cubicBezTo>
                      <a:pt x="976901" y="0"/>
                      <a:pt x="1258662" y="281761"/>
                      <a:pt x="1258662" y="629331"/>
                    </a:cubicBezTo>
                    <a:cubicBezTo>
                      <a:pt x="1258662" y="976901"/>
                      <a:pt x="976901" y="1258662"/>
                      <a:pt x="629331" y="1258662"/>
                    </a:cubicBezTo>
                    <a:cubicBezTo>
                      <a:pt x="281761" y="1258662"/>
                      <a:pt x="0" y="976901"/>
                      <a:pt x="0" y="629331"/>
                    </a:cubicBezTo>
                    <a:close/>
                  </a:path>
                </a:pathLst>
              </a:custGeom>
              <a:solidFill>
                <a:srgbClr val="EC60EE"/>
              </a:solidFill>
            </p:spPr>
            <p:style>
              <a:lnRef idx="2">
                <a:sysClr val="window" lastClr="FFFFFF">
                  <a:hueOff val="0"/>
                  <a:satOff val="0"/>
                  <a:lumOff val="0"/>
                  <a:alphaOff val="0"/>
                </a:sysClr>
              </a:lnRef>
              <a:fillRef idx="1">
                <a:srgbClr val="9BB955">
                  <a:hueOff val="0"/>
                  <a:satOff val="0"/>
                  <a:lumOff val="0"/>
                  <a:alphaOff val="0"/>
                </a:srgbClr>
              </a:fillRef>
              <a:effectRef idx="0">
                <a:srgbClr val="9BB955">
                  <a:hueOff val="0"/>
                  <a:satOff val="0"/>
                  <a:lumOff val="0"/>
                  <a:alphaOff val="0"/>
                </a:srgbClr>
              </a:effectRef>
              <a:fontRef idx="minor">
                <a:sysClr val="window" lastClr="FFFFFF"/>
              </a:fontRef>
            </p:style>
            <p:txBody>
              <a:bodyPr spcFirstLastPara="0" vert="horz" wrap="square" lIns="210997" tIns="210997" rIns="210997" bIns="210997" numCol="1" spcCol="1270" anchor="ctr" anchorCtr="0">
                <a:noAutofit/>
              </a:bodyPr>
              <a:p>
                <a:pPr marL="0" lvl="0" indent="0" algn="ctr" defTabSz="9334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r>
                  <a:rPr lang="zh-CN" altLang="en-US" b="1" kern="1200" dirty="0">
                    <a:latin typeface="微软雅黑" panose="020B0503020204020204" charset="-122"/>
                    <a:ea typeface="微软雅黑" panose="020B0503020204020204" charset="-122"/>
                  </a:rPr>
                  <a:t>学</a:t>
                </a:r>
                <a:r>
                  <a:rPr lang="en-US" altLang="zh-CN" b="1" kern="1200" dirty="0">
                    <a:latin typeface="微软雅黑" panose="020B0503020204020204" charset="-122"/>
                    <a:ea typeface="微软雅黑" panose="020B0503020204020204" charset="-122"/>
                  </a:rPr>
                  <a:t> </a:t>
                </a:r>
                <a:r>
                  <a:rPr lang="zh-CN" altLang="en-US" b="1" kern="1200" dirty="0">
                    <a:latin typeface="微软雅黑" panose="020B0503020204020204" charset="-122"/>
                    <a:ea typeface="微软雅黑" panose="020B0503020204020204" charset="-122"/>
                  </a:rPr>
                  <a:t>情分</a:t>
                </a:r>
                <a:r>
                  <a:rPr lang="en-US" altLang="zh-CN" b="1" kern="1200" dirty="0">
                    <a:latin typeface="微软雅黑" panose="020B0503020204020204" charset="-122"/>
                    <a:ea typeface="微软雅黑" panose="020B0503020204020204" charset="-122"/>
                  </a:rPr>
                  <a:t> </a:t>
                </a:r>
                <a:r>
                  <a:rPr lang="zh-CN" altLang="en-US" b="1" kern="1200" dirty="0">
                    <a:latin typeface="微软雅黑" panose="020B0503020204020204" charset="-122"/>
                    <a:ea typeface="微软雅黑" panose="020B0503020204020204" charset="-122"/>
                  </a:rPr>
                  <a:t>析</a:t>
                </a:r>
                <a:endParaRPr lang="zh-CN" altLang="en-US" b="1" kern="1200" dirty="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5" name="上箭头 24"/>
              <p:cNvSpPr/>
              <p:nvPr/>
            </p:nvSpPr>
            <p:spPr>
              <a:xfrm>
                <a:off x="3765" y="6655"/>
                <a:ext cx="463" cy="1101"/>
              </a:xfrm>
              <a:prstGeom prst="upArrow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grpSp>
            <p:nvGrpSpPr>
              <p:cNvPr id="26" name="组合 25"/>
              <p:cNvGrpSpPr/>
              <p:nvPr/>
            </p:nvGrpSpPr>
            <p:grpSpPr>
              <a:xfrm rot="10800000">
                <a:off x="5263" y="3415"/>
                <a:ext cx="1676" cy="5160"/>
                <a:chOff x="7250" y="3299"/>
                <a:chExt cx="1676" cy="5160"/>
              </a:xfrm>
            </p:grpSpPr>
            <p:cxnSp>
              <p:nvCxnSpPr>
                <p:cNvPr id="27" name="直接箭头连接符 26"/>
                <p:cNvCxnSpPr/>
                <p:nvPr/>
              </p:nvCxnSpPr>
              <p:spPr>
                <a:xfrm flipH="1" flipV="1">
                  <a:off x="7250" y="3299"/>
                  <a:ext cx="1677" cy="2580"/>
                </a:xfrm>
                <a:prstGeom prst="straightConnector1">
                  <a:avLst/>
                </a:prstGeom>
                <a:ln w="38100">
                  <a:solidFill>
                    <a:srgbClr val="FB9E13"/>
                  </a:solidFill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8" name="直接箭头连接符 27"/>
                <p:cNvCxnSpPr/>
                <p:nvPr/>
              </p:nvCxnSpPr>
              <p:spPr>
                <a:xfrm flipH="1" flipV="1">
                  <a:off x="7250" y="5019"/>
                  <a:ext cx="1675" cy="796"/>
                </a:xfrm>
                <a:prstGeom prst="straightConnector1">
                  <a:avLst/>
                </a:prstGeom>
                <a:ln w="38100">
                  <a:solidFill>
                    <a:srgbClr val="FB9E13"/>
                  </a:solidFill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9" name="直接箭头连接符 28"/>
                <p:cNvCxnSpPr/>
                <p:nvPr/>
              </p:nvCxnSpPr>
              <p:spPr>
                <a:xfrm flipH="1">
                  <a:off x="7250" y="5815"/>
                  <a:ext cx="1675" cy="924"/>
                </a:xfrm>
                <a:prstGeom prst="straightConnector1">
                  <a:avLst/>
                </a:prstGeom>
                <a:ln w="38100">
                  <a:solidFill>
                    <a:srgbClr val="FB9E13"/>
                  </a:solidFill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0" name="直接箭头连接符 29"/>
                <p:cNvCxnSpPr/>
                <p:nvPr/>
              </p:nvCxnSpPr>
              <p:spPr>
                <a:xfrm flipH="1">
                  <a:off x="7250" y="5815"/>
                  <a:ext cx="1675" cy="2644"/>
                </a:xfrm>
                <a:prstGeom prst="straightConnector1">
                  <a:avLst/>
                </a:prstGeom>
                <a:ln w="38100">
                  <a:solidFill>
                    <a:srgbClr val="FB9E13"/>
                  </a:solidFill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33" name="右箭头 32"/>
              <p:cNvSpPr/>
              <p:nvPr/>
            </p:nvSpPr>
            <p:spPr>
              <a:xfrm rot="2340000">
                <a:off x="9289" y="5315"/>
                <a:ext cx="1151" cy="351"/>
              </a:xfrm>
              <a:prstGeom prst="rightArrow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34" name="右箭头 33"/>
              <p:cNvSpPr/>
              <p:nvPr/>
            </p:nvSpPr>
            <p:spPr>
              <a:xfrm rot="19200000">
                <a:off x="9291" y="6295"/>
                <a:ext cx="1151" cy="351"/>
              </a:xfrm>
              <a:prstGeom prst="rightArrow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37" name="任意多边形: 形状 9"/>
              <p:cNvSpPr/>
              <p:nvPr/>
            </p:nvSpPr>
            <p:spPr>
              <a:xfrm>
                <a:off x="3146" y="2486"/>
                <a:ext cx="1705" cy="1650"/>
              </a:xfrm>
              <a:custGeom>
                <a:avLst/>
                <a:gdLst>
                  <a:gd name="connsiteX0" fmla="*/ 0 w 1258661"/>
                  <a:gd name="connsiteY0" fmla="*/ 629331 h 1258661"/>
                  <a:gd name="connsiteX1" fmla="*/ 629331 w 1258661"/>
                  <a:gd name="connsiteY1" fmla="*/ 0 h 1258661"/>
                  <a:gd name="connsiteX2" fmla="*/ 1258662 w 1258661"/>
                  <a:gd name="connsiteY2" fmla="*/ 629331 h 1258661"/>
                  <a:gd name="connsiteX3" fmla="*/ 629331 w 1258661"/>
                  <a:gd name="connsiteY3" fmla="*/ 1258662 h 1258661"/>
                  <a:gd name="connsiteX4" fmla="*/ 0 w 1258661"/>
                  <a:gd name="connsiteY4" fmla="*/ 629331 h 12586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58661" h="1258661">
                    <a:moveTo>
                      <a:pt x="0" y="629331"/>
                    </a:moveTo>
                    <a:cubicBezTo>
                      <a:pt x="0" y="281761"/>
                      <a:pt x="281761" y="0"/>
                      <a:pt x="629331" y="0"/>
                    </a:cubicBezTo>
                    <a:cubicBezTo>
                      <a:pt x="976901" y="0"/>
                      <a:pt x="1258662" y="281761"/>
                      <a:pt x="1258662" y="629331"/>
                    </a:cubicBezTo>
                    <a:cubicBezTo>
                      <a:pt x="1258662" y="976901"/>
                      <a:pt x="976901" y="1258662"/>
                      <a:pt x="629331" y="1258662"/>
                    </a:cubicBezTo>
                    <a:cubicBezTo>
                      <a:pt x="281761" y="1258662"/>
                      <a:pt x="0" y="976901"/>
                      <a:pt x="0" y="629331"/>
                    </a:cubicBezTo>
                    <a:close/>
                  </a:path>
                </a:pathLst>
              </a:custGeom>
              <a:solidFill>
                <a:srgbClr val="92D050"/>
              </a:solidFill>
            </p:spPr>
            <p:style>
              <a:lnRef idx="2">
                <a:sysClr val="window" lastClr="FFFFFF">
                  <a:hueOff val="0"/>
                  <a:satOff val="0"/>
                  <a:lumOff val="0"/>
                  <a:alphaOff val="0"/>
                </a:sysClr>
              </a:lnRef>
              <a:fillRef idx="1">
                <a:srgbClr val="9BB955">
                  <a:hueOff val="0"/>
                  <a:satOff val="0"/>
                  <a:lumOff val="0"/>
                  <a:alphaOff val="0"/>
                </a:srgbClr>
              </a:fillRef>
              <a:effectRef idx="0">
                <a:srgbClr val="9BB955">
                  <a:hueOff val="0"/>
                  <a:satOff val="0"/>
                  <a:lumOff val="0"/>
                  <a:alphaOff val="0"/>
                </a:srgbClr>
              </a:effectRef>
              <a:fontRef idx="minor">
                <a:sysClr val="window" lastClr="FFFFFF"/>
              </a:fontRef>
            </p:style>
            <p:txBody>
              <a:bodyPr spcFirstLastPara="0" vert="horz" wrap="square" lIns="210997" tIns="210997" rIns="210997" bIns="210997" numCol="1" spcCol="1270" anchor="ctr" anchorCtr="0">
                <a:noAutofit/>
              </a:bodyPr>
              <a:p>
                <a:pPr marL="0" lvl="0" indent="0" algn="ctr" defTabSz="9334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r>
                  <a:rPr lang="en-US" altLang="zh-CN" b="1" kern="1200" dirty="0">
                    <a:solidFill>
                      <a:srgbClr val="FF0000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 </a:t>
                </a:r>
                <a:r>
                  <a:rPr lang="zh-CN" altLang="en-US" b="1" kern="1200" dirty="0">
                    <a:solidFill>
                      <a:srgbClr val="FF0000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内</a:t>
                </a:r>
                <a:r>
                  <a:rPr lang="en-US" altLang="zh-CN" b="1" kern="1200" dirty="0">
                    <a:solidFill>
                      <a:srgbClr val="FF0000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 </a:t>
                </a:r>
                <a:r>
                  <a:rPr lang="zh-CN" altLang="en-US" b="1" kern="1200" dirty="0">
                    <a:solidFill>
                      <a:srgbClr val="FF0000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容</a:t>
                </a:r>
                <a:endParaRPr lang="zh-CN" altLang="en-US" b="1" kern="1200" dirty="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  <a:p>
                <a:pPr marL="0" lvl="0" indent="0" algn="ctr" defTabSz="9334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r>
                  <a:rPr lang="zh-CN" altLang="en-US" b="1" kern="1200" dirty="0">
                    <a:solidFill>
                      <a:srgbClr val="FF0000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特</a:t>
                </a:r>
                <a:r>
                  <a:rPr lang="en-US" altLang="zh-CN" b="1" kern="1200" dirty="0">
                    <a:solidFill>
                      <a:srgbClr val="FF0000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 </a:t>
                </a:r>
                <a:r>
                  <a:rPr lang="zh-CN" altLang="en-US" b="1" kern="1200" dirty="0">
                    <a:solidFill>
                      <a:srgbClr val="FF0000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点</a:t>
                </a:r>
                <a:endParaRPr lang="zh-CN" altLang="en-US" b="1" kern="1200" dirty="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38" name="上箭头 37"/>
              <p:cNvSpPr/>
              <p:nvPr/>
            </p:nvSpPr>
            <p:spPr>
              <a:xfrm rot="10800000">
                <a:off x="3765" y="4185"/>
                <a:ext cx="463" cy="1101"/>
              </a:xfrm>
              <a:prstGeom prst="upArrow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</p:grpSp>
        <p:sp>
          <p:nvSpPr>
            <p:cNvPr id="39" name="文本框 38"/>
            <p:cNvSpPr txBox="1"/>
            <p:nvPr/>
          </p:nvSpPr>
          <p:spPr>
            <a:xfrm>
              <a:off x="23" y="1375"/>
              <a:ext cx="2208" cy="725"/>
            </a:xfrm>
            <a:prstGeom prst="rect">
              <a:avLst/>
            </a:prstGeom>
            <a:solidFill>
              <a:srgbClr val="FFC000"/>
            </a:solidFill>
          </p:spPr>
          <p:txBody>
            <a:bodyPr wrap="none" rtlCol="0" anchor="t">
              <a:spAutoFit/>
            </a:bodyPr>
            <a:p>
              <a:pPr algn="l"/>
              <a:r>
                <a:rPr lang="zh-CN" altLang="en-US" sz="2400" b="1"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教学方法</a:t>
              </a:r>
              <a:endParaRPr lang="zh-CN" altLang="en-US" sz="2400" b="1"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0" name="组合 39"/>
          <p:cNvGrpSpPr/>
          <p:nvPr/>
        </p:nvGrpSpPr>
        <p:grpSpPr>
          <a:xfrm>
            <a:off x="14605" y="873125"/>
            <a:ext cx="12098655" cy="6031230"/>
            <a:chOff x="23" y="1375"/>
            <a:chExt cx="19053" cy="9498"/>
          </a:xfrm>
        </p:grpSpPr>
        <p:grpSp>
          <p:nvGrpSpPr>
            <p:cNvPr id="30" name="组合 29"/>
            <p:cNvGrpSpPr/>
            <p:nvPr/>
          </p:nvGrpSpPr>
          <p:grpSpPr>
            <a:xfrm>
              <a:off x="1126" y="1615"/>
              <a:ext cx="17951" cy="9259"/>
              <a:chOff x="1126" y="1135"/>
              <a:chExt cx="17951" cy="9259"/>
            </a:xfrm>
          </p:grpSpPr>
          <p:sp>
            <p:nvSpPr>
              <p:cNvPr id="57" name="线形标注 2 56"/>
              <p:cNvSpPr/>
              <p:nvPr/>
            </p:nvSpPr>
            <p:spPr>
              <a:xfrm>
                <a:off x="12886" y="8095"/>
                <a:ext cx="1946" cy="2299"/>
              </a:xfrm>
              <a:prstGeom prst="borderCallout2">
                <a:avLst>
                  <a:gd name="adj1" fmla="val 51370"/>
                  <a:gd name="adj2" fmla="val 1284"/>
                  <a:gd name="adj3" fmla="val 18750"/>
                  <a:gd name="adj4" fmla="val -16667"/>
                  <a:gd name="adj5" fmla="val -24401"/>
                  <a:gd name="adj6" fmla="val -27800"/>
                </a:avLst>
              </a:prstGeom>
              <a:solidFill>
                <a:srgbClr val="EBEEBF"/>
              </a:solidFill>
              <a:ln w="28575">
                <a:solidFill>
                  <a:srgbClr val="0B5FD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r>
                  <a:rPr lang="zh-CN" altLang="en-US" b="1">
                    <a:solidFill>
                      <a:srgbClr val="7030A0"/>
                    </a:solidFill>
                    <a:latin typeface="楷体" panose="02010609060101010101" charset="-122"/>
                    <a:ea typeface="楷体" panose="02010609060101010101" charset="-122"/>
                  </a:rPr>
                  <a:t>提问作答</a:t>
                </a:r>
                <a:endParaRPr lang="zh-CN" altLang="en-US" b="1">
                  <a:solidFill>
                    <a:srgbClr val="7030A0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  <a:p>
                <a:pPr algn="ctr"/>
                <a:r>
                  <a:rPr lang="zh-CN" altLang="en-US" b="1">
                    <a:solidFill>
                      <a:srgbClr val="7030A0"/>
                    </a:solidFill>
                    <a:latin typeface="楷体" panose="02010609060101010101" charset="-122"/>
                    <a:ea typeface="楷体" panose="02010609060101010101" charset="-122"/>
                  </a:rPr>
                  <a:t>研讨辩论</a:t>
                </a:r>
                <a:endParaRPr lang="zh-CN" altLang="en-US" b="1">
                  <a:solidFill>
                    <a:srgbClr val="7030A0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  <a:p>
                <a:pPr algn="ctr"/>
                <a:r>
                  <a:rPr lang="zh-CN" altLang="en-US" b="1">
                    <a:solidFill>
                      <a:srgbClr val="7030A0"/>
                    </a:solidFill>
                    <a:latin typeface="楷体" panose="02010609060101010101" charset="-122"/>
                    <a:ea typeface="楷体" panose="02010609060101010101" charset="-122"/>
                  </a:rPr>
                  <a:t>小组汇报</a:t>
                </a:r>
                <a:endParaRPr lang="zh-CN" altLang="en-US" b="1">
                  <a:solidFill>
                    <a:srgbClr val="7030A0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  <a:p>
                <a:pPr algn="ctr"/>
                <a:r>
                  <a:rPr lang="zh-CN" altLang="en-US" b="1">
                    <a:solidFill>
                      <a:srgbClr val="7030A0"/>
                    </a:solidFill>
                    <a:latin typeface="楷体" panose="02010609060101010101" charset="-122"/>
                    <a:ea typeface="楷体" panose="02010609060101010101" charset="-122"/>
                  </a:rPr>
                  <a:t>翻转课堂</a:t>
                </a:r>
                <a:endParaRPr lang="zh-CN" altLang="en-US" b="1">
                  <a:solidFill>
                    <a:srgbClr val="7030A0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58" name="线形标注 2 57"/>
              <p:cNvSpPr/>
              <p:nvPr/>
            </p:nvSpPr>
            <p:spPr>
              <a:xfrm>
                <a:off x="4574" y="8095"/>
                <a:ext cx="1946" cy="2299"/>
              </a:xfrm>
              <a:prstGeom prst="borderCallout2">
                <a:avLst>
                  <a:gd name="adj1" fmla="val 48934"/>
                  <a:gd name="adj2" fmla="val 100513"/>
                  <a:gd name="adj3" fmla="val 24445"/>
                  <a:gd name="adj4" fmla="val 122096"/>
                  <a:gd name="adj5" fmla="val -19443"/>
                  <a:gd name="adj6" fmla="val 130215"/>
                </a:avLst>
              </a:prstGeom>
              <a:solidFill>
                <a:srgbClr val="EBEEBF"/>
              </a:solidFill>
              <a:ln w="28575">
                <a:solidFill>
                  <a:srgbClr val="0B5FD1"/>
                </a:solidFill>
                <a:tailEnd type="stealt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r>
                  <a:rPr lang="zh-CN" altLang="en-US" b="1">
                    <a:solidFill>
                      <a:srgbClr val="7030A0"/>
                    </a:solidFill>
                    <a:latin typeface="楷体" panose="02010609060101010101" charset="-122"/>
                    <a:ea typeface="楷体" panose="02010609060101010101" charset="-122"/>
                  </a:rPr>
                  <a:t>教学设计</a:t>
                </a:r>
                <a:endParaRPr lang="zh-CN" altLang="en-US" b="1">
                  <a:solidFill>
                    <a:srgbClr val="7030A0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  <a:p>
                <a:pPr algn="ctr"/>
                <a:r>
                  <a:rPr lang="zh-CN" altLang="en-US" b="1">
                    <a:solidFill>
                      <a:srgbClr val="7030A0"/>
                    </a:solidFill>
                    <a:latin typeface="楷体" panose="02010609060101010101" charset="-122"/>
                    <a:ea typeface="楷体" panose="02010609060101010101" charset="-122"/>
                  </a:rPr>
                  <a:t>问题精选</a:t>
                </a:r>
                <a:endParaRPr lang="zh-CN" altLang="en-US" b="1">
                  <a:solidFill>
                    <a:srgbClr val="7030A0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  <a:p>
                <a:pPr algn="ctr"/>
                <a:r>
                  <a:rPr lang="zh-CN" altLang="en-US" b="1">
                    <a:solidFill>
                      <a:srgbClr val="7030A0"/>
                    </a:solidFill>
                    <a:latin typeface="楷体" panose="02010609060101010101" charset="-122"/>
                    <a:ea typeface="楷体" panose="02010609060101010101" charset="-122"/>
                  </a:rPr>
                  <a:t>组织实施</a:t>
                </a:r>
                <a:endParaRPr lang="zh-CN" altLang="en-US" b="1">
                  <a:solidFill>
                    <a:srgbClr val="7030A0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  <a:p>
                <a:pPr algn="ctr"/>
                <a:r>
                  <a:rPr lang="zh-CN" altLang="en-US" b="1">
                    <a:solidFill>
                      <a:srgbClr val="7030A0"/>
                    </a:solidFill>
                    <a:latin typeface="楷体" panose="02010609060101010101" charset="-122"/>
                    <a:ea typeface="楷体" panose="02010609060101010101" charset="-122"/>
                  </a:rPr>
                  <a:t>效果分析</a:t>
                </a:r>
                <a:endParaRPr lang="zh-CN" altLang="en-US" b="1">
                  <a:solidFill>
                    <a:srgbClr val="7030A0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grpSp>
            <p:nvGrpSpPr>
              <p:cNvPr id="17" name="组合 16"/>
              <p:cNvGrpSpPr/>
              <p:nvPr/>
            </p:nvGrpSpPr>
            <p:grpSpPr>
              <a:xfrm>
                <a:off x="5465" y="3125"/>
                <a:ext cx="8400" cy="5160"/>
                <a:chOff x="5325" y="3115"/>
                <a:chExt cx="8400" cy="5160"/>
              </a:xfrm>
            </p:grpSpPr>
            <p:grpSp>
              <p:nvGrpSpPr>
                <p:cNvPr id="7" name="组合 6"/>
                <p:cNvGrpSpPr/>
                <p:nvPr/>
              </p:nvGrpSpPr>
              <p:grpSpPr>
                <a:xfrm>
                  <a:off x="8325" y="3115"/>
                  <a:ext cx="2400" cy="5160"/>
                  <a:chOff x="6885" y="2935"/>
                  <a:chExt cx="2400" cy="5160"/>
                </a:xfrm>
              </p:grpSpPr>
              <p:sp>
                <p:nvSpPr>
                  <p:cNvPr id="4" name="圆角矩形 3"/>
                  <p:cNvSpPr/>
                  <p:nvPr/>
                </p:nvSpPr>
                <p:spPr>
                  <a:xfrm>
                    <a:off x="6885" y="2935"/>
                    <a:ext cx="2400" cy="1320"/>
                  </a:xfrm>
                  <a:prstGeom prst="roundRect">
                    <a:avLst/>
                  </a:prstGeom>
                  <a:solidFill>
                    <a:srgbClr val="00B0F0"/>
                  </a:solidFill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p>
                    <a:pPr algn="ctr"/>
                    <a:r>
                      <a:rPr lang="zh-CN" altLang="en-US" b="1">
                        <a:latin typeface="微软雅黑" panose="020B0503020204020204" charset="-122"/>
                        <a:ea typeface="微软雅黑" panose="020B0503020204020204" charset="-122"/>
                      </a:rPr>
                      <a:t>线上</a:t>
                    </a:r>
                    <a:endParaRPr lang="zh-CN" altLang="en-US" b="1">
                      <a:latin typeface="微软雅黑" panose="020B0503020204020204" charset="-122"/>
                      <a:ea typeface="微软雅黑" panose="020B0503020204020204" charset="-122"/>
                    </a:endParaRPr>
                  </a:p>
                  <a:p>
                    <a:pPr algn="ctr"/>
                    <a:r>
                      <a:rPr lang="zh-CN" altLang="en-US" b="1">
                        <a:latin typeface="微软雅黑" panose="020B0503020204020204" charset="-122"/>
                        <a:ea typeface="微软雅黑" panose="020B0503020204020204" charset="-122"/>
                      </a:rPr>
                      <a:t>课程</a:t>
                    </a:r>
                    <a:endParaRPr lang="zh-CN" altLang="en-US" b="1">
                      <a:latin typeface="微软雅黑" panose="020B0503020204020204" charset="-122"/>
                      <a:ea typeface="微软雅黑" panose="020B0503020204020204" charset="-122"/>
                    </a:endParaRPr>
                  </a:p>
                </p:txBody>
              </p:sp>
              <p:sp>
                <p:nvSpPr>
                  <p:cNvPr id="5" name="圆角矩形 4"/>
                  <p:cNvSpPr/>
                  <p:nvPr/>
                </p:nvSpPr>
                <p:spPr>
                  <a:xfrm>
                    <a:off x="6885" y="6775"/>
                    <a:ext cx="2400" cy="1320"/>
                  </a:xfrm>
                  <a:prstGeom prst="roundRect">
                    <a:avLst/>
                  </a:prstGeom>
                  <a:solidFill>
                    <a:srgbClr val="00B0F0"/>
                  </a:solidFill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p>
                    <a:pPr algn="ctr"/>
                    <a:r>
                      <a:rPr lang="zh-CN" altLang="en-US" b="1">
                        <a:latin typeface="微软雅黑" panose="020B0503020204020204" charset="-122"/>
                        <a:ea typeface="微软雅黑" panose="020B0503020204020204" charset="-122"/>
                      </a:rPr>
                      <a:t>线下</a:t>
                    </a:r>
                    <a:endParaRPr lang="zh-CN" altLang="en-US" b="1">
                      <a:latin typeface="微软雅黑" panose="020B0503020204020204" charset="-122"/>
                      <a:ea typeface="微软雅黑" panose="020B0503020204020204" charset="-122"/>
                    </a:endParaRPr>
                  </a:p>
                  <a:p>
                    <a:pPr algn="ctr"/>
                    <a:r>
                      <a:rPr lang="zh-CN" altLang="en-US" b="1">
                        <a:latin typeface="微软雅黑" panose="020B0503020204020204" charset="-122"/>
                        <a:ea typeface="微软雅黑" panose="020B0503020204020204" charset="-122"/>
                      </a:rPr>
                      <a:t>课堂</a:t>
                    </a:r>
                    <a:endParaRPr lang="zh-CN" altLang="en-US" b="1">
                      <a:latin typeface="微软雅黑" panose="020B0503020204020204" charset="-122"/>
                      <a:ea typeface="微软雅黑" panose="020B0503020204020204" charset="-122"/>
                    </a:endParaRPr>
                  </a:p>
                </p:txBody>
              </p:sp>
            </p:grpSp>
            <p:grpSp>
              <p:nvGrpSpPr>
                <p:cNvPr id="8" name="组合 7"/>
                <p:cNvGrpSpPr/>
                <p:nvPr/>
              </p:nvGrpSpPr>
              <p:grpSpPr>
                <a:xfrm>
                  <a:off x="5325" y="4735"/>
                  <a:ext cx="8400" cy="1920"/>
                  <a:chOff x="3885" y="4495"/>
                  <a:chExt cx="8400" cy="1920"/>
                </a:xfrm>
              </p:grpSpPr>
              <p:sp>
                <p:nvSpPr>
                  <p:cNvPr id="9" name="椭圆 8"/>
                  <p:cNvSpPr/>
                  <p:nvPr/>
                </p:nvSpPr>
                <p:spPr>
                  <a:xfrm>
                    <a:off x="3885" y="4495"/>
                    <a:ext cx="1800" cy="1920"/>
                  </a:xfrm>
                  <a:prstGeom prst="ellipse">
                    <a:avLst/>
                  </a:prstGeom>
                  <a:solidFill>
                    <a:srgbClr val="92D050"/>
                  </a:solidFill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p>
                    <a:pPr algn="ctr"/>
                    <a:r>
                      <a:rPr lang="zh-CN" altLang="en-US" b="1">
                        <a:solidFill>
                          <a:srgbClr val="7030A0"/>
                        </a:solidFill>
                        <a:latin typeface="微软雅黑" panose="020B0503020204020204" charset="-122"/>
                        <a:ea typeface="微软雅黑" panose="020B0503020204020204" charset="-122"/>
                      </a:rPr>
                      <a:t>教</a:t>
                    </a:r>
                    <a:r>
                      <a:rPr lang="en-US" altLang="zh-CN" b="1">
                        <a:solidFill>
                          <a:srgbClr val="7030A0"/>
                        </a:solidFill>
                        <a:latin typeface="微软雅黑" panose="020B0503020204020204" charset="-122"/>
                        <a:ea typeface="微软雅黑" panose="020B0503020204020204" charset="-122"/>
                      </a:rPr>
                      <a:t> </a:t>
                    </a:r>
                    <a:r>
                      <a:rPr lang="zh-CN" altLang="en-US" b="1">
                        <a:solidFill>
                          <a:srgbClr val="7030A0"/>
                        </a:solidFill>
                        <a:latin typeface="微软雅黑" panose="020B0503020204020204" charset="-122"/>
                        <a:ea typeface="微软雅黑" panose="020B0503020204020204" charset="-122"/>
                      </a:rPr>
                      <a:t>师</a:t>
                    </a:r>
                    <a:endParaRPr lang="zh-CN" altLang="en-US" b="1">
                      <a:solidFill>
                        <a:srgbClr val="7030A0"/>
                      </a:solidFill>
                      <a:latin typeface="微软雅黑" panose="020B0503020204020204" charset="-122"/>
                      <a:ea typeface="微软雅黑" panose="020B0503020204020204" charset="-122"/>
                    </a:endParaRPr>
                  </a:p>
                </p:txBody>
              </p:sp>
              <p:sp>
                <p:nvSpPr>
                  <p:cNvPr id="10" name="椭圆 9"/>
                  <p:cNvSpPr/>
                  <p:nvPr/>
                </p:nvSpPr>
                <p:spPr>
                  <a:xfrm>
                    <a:off x="10485" y="4495"/>
                    <a:ext cx="1800" cy="1920"/>
                  </a:xfrm>
                  <a:prstGeom prst="ellipse">
                    <a:avLst/>
                  </a:prstGeom>
                  <a:solidFill>
                    <a:srgbClr val="92D050"/>
                  </a:solidFill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p>
                    <a:pPr algn="ctr"/>
                    <a:r>
                      <a:rPr lang="zh-CN" altLang="en-US" b="1">
                        <a:solidFill>
                          <a:srgbClr val="7030A0"/>
                        </a:solidFill>
                        <a:latin typeface="微软雅黑" panose="020B0503020204020204" charset="-122"/>
                        <a:ea typeface="微软雅黑" panose="020B0503020204020204" charset="-122"/>
                      </a:rPr>
                      <a:t>学</a:t>
                    </a:r>
                    <a:r>
                      <a:rPr lang="en-US" altLang="zh-CN" b="1">
                        <a:solidFill>
                          <a:srgbClr val="7030A0"/>
                        </a:solidFill>
                        <a:latin typeface="微软雅黑" panose="020B0503020204020204" charset="-122"/>
                        <a:ea typeface="微软雅黑" panose="020B0503020204020204" charset="-122"/>
                      </a:rPr>
                      <a:t> </a:t>
                    </a:r>
                    <a:r>
                      <a:rPr lang="zh-CN" altLang="en-US" b="1">
                        <a:solidFill>
                          <a:srgbClr val="7030A0"/>
                        </a:solidFill>
                        <a:latin typeface="微软雅黑" panose="020B0503020204020204" charset="-122"/>
                        <a:ea typeface="微软雅黑" panose="020B0503020204020204" charset="-122"/>
                      </a:rPr>
                      <a:t>生</a:t>
                    </a:r>
                    <a:endParaRPr lang="zh-CN" altLang="en-US" b="1">
                      <a:solidFill>
                        <a:srgbClr val="7030A0"/>
                      </a:solidFill>
                      <a:latin typeface="微软雅黑" panose="020B0503020204020204" charset="-122"/>
                      <a:ea typeface="微软雅黑" panose="020B0503020204020204" charset="-122"/>
                    </a:endParaRPr>
                  </a:p>
                </p:txBody>
              </p:sp>
            </p:grpSp>
            <p:cxnSp>
              <p:nvCxnSpPr>
                <p:cNvPr id="11" name="直接箭头连接符 10"/>
                <p:cNvCxnSpPr/>
                <p:nvPr/>
              </p:nvCxnSpPr>
              <p:spPr>
                <a:xfrm flipV="1">
                  <a:off x="6861" y="3775"/>
                  <a:ext cx="1464" cy="1241"/>
                </a:xfrm>
                <a:prstGeom prst="straightConnector1">
                  <a:avLst/>
                </a:prstGeom>
                <a:ln w="28575">
                  <a:solidFill>
                    <a:srgbClr val="EC60EE"/>
                  </a:solidFill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" name="直接箭头连接符 11"/>
                <p:cNvCxnSpPr/>
                <p:nvPr/>
              </p:nvCxnSpPr>
              <p:spPr>
                <a:xfrm>
                  <a:off x="10725" y="3775"/>
                  <a:ext cx="1464" cy="1241"/>
                </a:xfrm>
                <a:prstGeom prst="straightConnector1">
                  <a:avLst/>
                </a:prstGeom>
                <a:ln w="28575">
                  <a:solidFill>
                    <a:srgbClr val="1D41D5"/>
                  </a:solidFill>
                  <a:headEnd type="stealth" w="lg" len="lg"/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" name="直接箭头连接符 12"/>
                <p:cNvCxnSpPr/>
                <p:nvPr/>
              </p:nvCxnSpPr>
              <p:spPr>
                <a:xfrm flipV="1">
                  <a:off x="10725" y="6295"/>
                  <a:ext cx="1464" cy="1241"/>
                </a:xfrm>
                <a:prstGeom prst="straightConnector1">
                  <a:avLst/>
                </a:prstGeom>
                <a:ln w="28575">
                  <a:solidFill>
                    <a:srgbClr val="0B5FD1"/>
                  </a:solidFill>
                  <a:headEnd type="stealth" w="lg" len="lg"/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" name="直接箭头连接符 13"/>
                <p:cNvCxnSpPr/>
                <p:nvPr/>
              </p:nvCxnSpPr>
              <p:spPr>
                <a:xfrm>
                  <a:off x="6861" y="6295"/>
                  <a:ext cx="1464" cy="1241"/>
                </a:xfrm>
                <a:prstGeom prst="straightConnector1">
                  <a:avLst/>
                </a:prstGeom>
                <a:ln w="28575">
                  <a:solidFill>
                    <a:srgbClr val="EC60EE"/>
                  </a:solidFill>
                  <a:headEnd type="none" w="lg" len="lg"/>
                  <a:tailEnd type="stealth" w="lg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5" name="文本框 14"/>
                <p:cNvSpPr txBox="1"/>
                <p:nvPr/>
              </p:nvSpPr>
              <p:spPr>
                <a:xfrm>
                  <a:off x="6045" y="7135"/>
                  <a:ext cx="1799" cy="580"/>
                </a:xfrm>
                <a:prstGeom prst="rect">
                  <a:avLst/>
                </a:prstGeom>
                <a:solidFill>
                  <a:srgbClr val="FFC000"/>
                </a:solidFill>
                <a:ln>
                  <a:noFill/>
                </a:ln>
              </p:spPr>
              <p:txBody>
                <a:bodyPr wrap="square" rtlCol="0">
                  <a:spAutoFit/>
                </a:bodyPr>
                <a:p>
                  <a:r>
                    <a:rPr lang="zh-CN" altLang="en-US" b="1"/>
                    <a:t>设计组织</a:t>
                  </a:r>
                  <a:endParaRPr lang="zh-CN" altLang="en-US" b="1"/>
                </a:p>
              </p:txBody>
            </p:sp>
            <p:sp>
              <p:nvSpPr>
                <p:cNvPr id="16" name="文本框 15"/>
                <p:cNvSpPr txBox="1"/>
                <p:nvPr/>
              </p:nvSpPr>
              <p:spPr>
                <a:xfrm>
                  <a:off x="6045" y="3655"/>
                  <a:ext cx="1799" cy="580"/>
                </a:xfrm>
                <a:prstGeom prst="rect">
                  <a:avLst/>
                </a:prstGeom>
                <a:solidFill>
                  <a:srgbClr val="FFC000"/>
                </a:solidFill>
                <a:ln>
                  <a:noFill/>
                </a:ln>
              </p:spPr>
              <p:txBody>
                <a:bodyPr wrap="square" rtlCol="0">
                  <a:spAutoFit/>
                </a:bodyPr>
                <a:p>
                  <a:r>
                    <a:rPr lang="zh-CN" altLang="en-US" b="1"/>
                    <a:t>支持管理</a:t>
                  </a:r>
                  <a:endParaRPr lang="zh-CN" altLang="en-US" b="1"/>
                </a:p>
              </p:txBody>
            </p:sp>
            <p:sp>
              <p:nvSpPr>
                <p:cNvPr id="18" name="文本框 17"/>
                <p:cNvSpPr txBox="1"/>
                <p:nvPr/>
              </p:nvSpPr>
              <p:spPr>
                <a:xfrm>
                  <a:off x="11205" y="3535"/>
                  <a:ext cx="1799" cy="580"/>
                </a:xfrm>
                <a:prstGeom prst="rect">
                  <a:avLst/>
                </a:prstGeom>
                <a:solidFill>
                  <a:srgbClr val="FFC000"/>
                </a:solidFill>
                <a:ln>
                  <a:noFill/>
                </a:ln>
              </p:spPr>
              <p:txBody>
                <a:bodyPr wrap="square" rtlCol="0">
                  <a:spAutoFit/>
                </a:bodyPr>
                <a:p>
                  <a:r>
                    <a:rPr lang="zh-CN" altLang="en-US" b="1"/>
                    <a:t>自主学习</a:t>
                  </a:r>
                  <a:endParaRPr lang="zh-CN" altLang="en-US" b="1"/>
                </a:p>
              </p:txBody>
            </p:sp>
            <p:sp>
              <p:nvSpPr>
                <p:cNvPr id="19" name="文本框 18"/>
                <p:cNvSpPr txBox="1"/>
                <p:nvPr/>
              </p:nvSpPr>
              <p:spPr>
                <a:xfrm>
                  <a:off x="11325" y="7015"/>
                  <a:ext cx="1799" cy="580"/>
                </a:xfrm>
                <a:prstGeom prst="rect">
                  <a:avLst/>
                </a:prstGeom>
                <a:solidFill>
                  <a:srgbClr val="FFC000"/>
                </a:solidFill>
                <a:ln>
                  <a:noFill/>
                </a:ln>
              </p:spPr>
              <p:txBody>
                <a:bodyPr wrap="square" rtlCol="0">
                  <a:spAutoFit/>
                </a:bodyPr>
                <a:p>
                  <a:r>
                    <a:rPr lang="zh-CN" altLang="en-US" b="1"/>
                    <a:t>主动参与</a:t>
                  </a:r>
                  <a:endParaRPr lang="zh-CN" altLang="en-US" b="1"/>
                </a:p>
              </p:txBody>
            </p:sp>
          </p:grpSp>
          <p:grpSp>
            <p:nvGrpSpPr>
              <p:cNvPr id="20" name="组合 19"/>
              <p:cNvGrpSpPr/>
              <p:nvPr/>
            </p:nvGrpSpPr>
            <p:grpSpPr>
              <a:xfrm>
                <a:off x="1126" y="4052"/>
                <a:ext cx="4320" cy="3256"/>
                <a:chOff x="1126" y="4052"/>
                <a:chExt cx="4320" cy="3256"/>
              </a:xfrm>
            </p:grpSpPr>
            <p:cxnSp>
              <p:nvCxnSpPr>
                <p:cNvPr id="33" name="直接连接符 32"/>
                <p:cNvCxnSpPr/>
                <p:nvPr/>
              </p:nvCxnSpPr>
              <p:spPr>
                <a:xfrm flipV="1">
                  <a:off x="4976" y="5695"/>
                  <a:ext cx="470" cy="10"/>
                </a:xfrm>
                <a:prstGeom prst="line">
                  <a:avLst/>
                </a:prstGeom>
                <a:ln w="28575">
                  <a:solidFill>
                    <a:srgbClr val="4FD4FF"/>
                  </a:solidFill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3" name="文本框 22"/>
                <p:cNvSpPr txBox="1"/>
                <p:nvPr/>
              </p:nvSpPr>
              <p:spPr>
                <a:xfrm>
                  <a:off x="1126" y="4052"/>
                  <a:ext cx="3530" cy="580"/>
                </a:xfrm>
                <a:prstGeom prst="rect">
                  <a:avLst/>
                </a:prstGeom>
                <a:solidFill>
                  <a:srgbClr val="DFF6FB"/>
                </a:solidFill>
                <a:ln>
                  <a:solidFill>
                    <a:srgbClr val="7030A0"/>
                  </a:solidFill>
                </a:ln>
              </p:spPr>
              <p:txBody>
                <a:bodyPr wrap="square" rtlCol="0" anchor="t">
                  <a:spAutoFit/>
                </a:bodyPr>
                <a:p>
                  <a:pPr algn="ctr"/>
                  <a:r>
                    <a:rPr lang="zh-CN" altLang="en-US" b="1"/>
                    <a:t>线上线下内容划分</a:t>
                  </a:r>
                  <a:endParaRPr lang="zh-CN" altLang="en-US" b="1"/>
                </a:p>
              </p:txBody>
            </p:sp>
            <p:sp>
              <p:nvSpPr>
                <p:cNvPr id="24" name="文本框 23"/>
                <p:cNvSpPr txBox="1"/>
                <p:nvPr/>
              </p:nvSpPr>
              <p:spPr>
                <a:xfrm>
                  <a:off x="1126" y="4932"/>
                  <a:ext cx="3530" cy="580"/>
                </a:xfrm>
                <a:prstGeom prst="rect">
                  <a:avLst/>
                </a:prstGeom>
                <a:solidFill>
                  <a:srgbClr val="DFF6FB"/>
                </a:solidFill>
                <a:ln>
                  <a:solidFill>
                    <a:srgbClr val="7030A0"/>
                  </a:solidFill>
                </a:ln>
              </p:spPr>
              <p:txBody>
                <a:bodyPr wrap="square" rtlCol="0" anchor="t">
                  <a:spAutoFit/>
                </a:bodyPr>
                <a:p>
                  <a:pPr algn="ctr"/>
                  <a:r>
                    <a:rPr lang="zh-CN" altLang="en-US" b="1"/>
                    <a:t>学生学习情况分析</a:t>
                  </a:r>
                  <a:endParaRPr lang="zh-CN" altLang="en-US" b="1"/>
                </a:p>
              </p:txBody>
            </p:sp>
            <p:sp>
              <p:nvSpPr>
                <p:cNvPr id="25" name="文本框 24"/>
                <p:cNvSpPr txBox="1"/>
                <p:nvPr/>
              </p:nvSpPr>
              <p:spPr>
                <a:xfrm>
                  <a:off x="1126" y="5812"/>
                  <a:ext cx="3530" cy="580"/>
                </a:xfrm>
                <a:prstGeom prst="rect">
                  <a:avLst/>
                </a:prstGeom>
                <a:solidFill>
                  <a:srgbClr val="DFF6FB"/>
                </a:solidFill>
                <a:ln>
                  <a:solidFill>
                    <a:srgbClr val="7030A0"/>
                  </a:solidFill>
                </a:ln>
              </p:spPr>
              <p:txBody>
                <a:bodyPr wrap="square" rtlCol="0" anchor="t">
                  <a:spAutoFit/>
                </a:bodyPr>
                <a:p>
                  <a:pPr algn="ctr"/>
                  <a:r>
                    <a:rPr lang="zh-CN" altLang="en-US" b="1"/>
                    <a:t>选择课堂教学方法</a:t>
                  </a:r>
                  <a:endParaRPr lang="zh-CN" altLang="en-US" b="1"/>
                </a:p>
              </p:txBody>
            </p:sp>
            <p:sp>
              <p:nvSpPr>
                <p:cNvPr id="26" name="文本框 25"/>
                <p:cNvSpPr txBox="1"/>
                <p:nvPr/>
              </p:nvSpPr>
              <p:spPr>
                <a:xfrm>
                  <a:off x="1126" y="6728"/>
                  <a:ext cx="3530" cy="580"/>
                </a:xfrm>
                <a:prstGeom prst="rect">
                  <a:avLst/>
                </a:prstGeom>
                <a:solidFill>
                  <a:srgbClr val="DFF6FB"/>
                </a:solidFill>
                <a:ln>
                  <a:solidFill>
                    <a:srgbClr val="7030A0"/>
                  </a:solidFill>
                </a:ln>
              </p:spPr>
              <p:txBody>
                <a:bodyPr wrap="square" rtlCol="0" anchor="t">
                  <a:spAutoFit/>
                </a:bodyPr>
                <a:p>
                  <a:pPr algn="ctr"/>
                  <a:r>
                    <a:rPr lang="zh-CN" altLang="en-US" b="1"/>
                    <a:t>教学效果分析</a:t>
                  </a:r>
                  <a:endParaRPr lang="zh-CN" altLang="en-US" b="1"/>
                </a:p>
              </p:txBody>
            </p:sp>
            <p:cxnSp>
              <p:nvCxnSpPr>
                <p:cNvPr id="27" name="直接连接符 26"/>
                <p:cNvCxnSpPr/>
                <p:nvPr/>
              </p:nvCxnSpPr>
              <p:spPr>
                <a:xfrm>
                  <a:off x="4656" y="5227"/>
                  <a:ext cx="343" cy="15"/>
                </a:xfrm>
                <a:prstGeom prst="line">
                  <a:avLst/>
                </a:prstGeom>
                <a:ln w="28575">
                  <a:solidFill>
                    <a:srgbClr val="4FD4FF"/>
                  </a:solidFill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8" name="直接连接符 27"/>
                <p:cNvCxnSpPr/>
                <p:nvPr/>
              </p:nvCxnSpPr>
              <p:spPr>
                <a:xfrm>
                  <a:off x="4656" y="4335"/>
                  <a:ext cx="343" cy="15"/>
                </a:xfrm>
                <a:prstGeom prst="line">
                  <a:avLst/>
                </a:prstGeom>
                <a:ln w="28575">
                  <a:solidFill>
                    <a:srgbClr val="4FD4FF"/>
                  </a:solidFill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1" name="直接连接符 30"/>
                <p:cNvCxnSpPr/>
                <p:nvPr/>
              </p:nvCxnSpPr>
              <p:spPr>
                <a:xfrm>
                  <a:off x="4656" y="7011"/>
                  <a:ext cx="343" cy="15"/>
                </a:xfrm>
                <a:prstGeom prst="line">
                  <a:avLst/>
                </a:prstGeom>
                <a:ln w="28575">
                  <a:solidFill>
                    <a:srgbClr val="4FD4FF"/>
                  </a:solidFill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2" name="直接连接符 31"/>
                <p:cNvCxnSpPr/>
                <p:nvPr/>
              </p:nvCxnSpPr>
              <p:spPr>
                <a:xfrm>
                  <a:off x="4656" y="6119"/>
                  <a:ext cx="343" cy="15"/>
                </a:xfrm>
                <a:prstGeom prst="line">
                  <a:avLst/>
                </a:prstGeom>
                <a:ln w="28575">
                  <a:solidFill>
                    <a:srgbClr val="4FD4FF"/>
                  </a:solidFill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4" name="直接连接符 33"/>
                <p:cNvCxnSpPr/>
                <p:nvPr/>
              </p:nvCxnSpPr>
              <p:spPr>
                <a:xfrm flipH="1">
                  <a:off x="5001" y="4350"/>
                  <a:ext cx="24" cy="2686"/>
                </a:xfrm>
                <a:prstGeom prst="line">
                  <a:avLst/>
                </a:prstGeom>
                <a:ln w="34925">
                  <a:solidFill>
                    <a:srgbClr val="4FD4FF"/>
                  </a:solidFill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52" name="直接连接符 51"/>
              <p:cNvCxnSpPr>
                <a:stCxn id="9" idx="6"/>
                <a:endCxn id="10" idx="2"/>
              </p:cNvCxnSpPr>
              <p:nvPr/>
            </p:nvCxnSpPr>
            <p:spPr>
              <a:xfrm>
                <a:off x="7265" y="5705"/>
                <a:ext cx="4800" cy="0"/>
              </a:xfrm>
              <a:prstGeom prst="line">
                <a:avLst/>
              </a:prstGeom>
              <a:ln w="28575">
                <a:solidFill>
                  <a:srgbClr val="00B0F0"/>
                </a:solidFill>
                <a:prstDash val="dash"/>
                <a:headEnd type="stealth" w="lg" len="lg"/>
                <a:tailEnd type="stealth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直接连接符 52"/>
              <p:cNvCxnSpPr>
                <a:stCxn id="4" idx="2"/>
                <a:endCxn id="5" idx="0"/>
              </p:cNvCxnSpPr>
              <p:nvPr/>
            </p:nvCxnSpPr>
            <p:spPr>
              <a:xfrm>
                <a:off x="9665" y="4445"/>
                <a:ext cx="0" cy="2520"/>
              </a:xfrm>
              <a:prstGeom prst="line">
                <a:avLst/>
              </a:prstGeom>
              <a:ln w="28575">
                <a:solidFill>
                  <a:srgbClr val="00B0F0"/>
                </a:solidFill>
                <a:prstDash val="dashDot"/>
                <a:headEnd type="stealth" w="lg" len="lg"/>
                <a:tailEnd type="stealth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1" name="文本框 50"/>
              <p:cNvSpPr txBox="1"/>
              <p:nvPr/>
            </p:nvSpPr>
            <p:spPr>
              <a:xfrm>
                <a:off x="8765" y="5415"/>
                <a:ext cx="1799" cy="580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txBody>
              <a:bodyPr wrap="square" rtlCol="0">
                <a:spAutoFit/>
              </a:bodyPr>
              <a:p>
                <a:r>
                  <a:rPr lang="zh-CN" altLang="en-US" b="1"/>
                  <a:t>教学互动</a:t>
                </a:r>
                <a:endParaRPr lang="zh-CN" altLang="en-US" b="1"/>
              </a:p>
            </p:txBody>
          </p:sp>
          <p:grpSp>
            <p:nvGrpSpPr>
              <p:cNvPr id="29" name="组合 28"/>
              <p:cNvGrpSpPr/>
              <p:nvPr/>
            </p:nvGrpSpPr>
            <p:grpSpPr>
              <a:xfrm>
                <a:off x="14343" y="4052"/>
                <a:ext cx="4734" cy="3220"/>
                <a:chOff x="14343" y="4052"/>
                <a:chExt cx="4734" cy="3220"/>
              </a:xfrm>
            </p:grpSpPr>
            <p:sp>
              <p:nvSpPr>
                <p:cNvPr id="36" name="文本框 35"/>
                <p:cNvSpPr txBox="1"/>
                <p:nvPr/>
              </p:nvSpPr>
              <p:spPr>
                <a:xfrm>
                  <a:off x="14686" y="4052"/>
                  <a:ext cx="4391" cy="580"/>
                </a:xfrm>
                <a:prstGeom prst="rect">
                  <a:avLst/>
                </a:prstGeom>
                <a:solidFill>
                  <a:srgbClr val="DFF6FB"/>
                </a:solidFill>
                <a:ln>
                  <a:solidFill>
                    <a:srgbClr val="7030A0"/>
                  </a:solidFill>
                </a:ln>
              </p:spPr>
              <p:txBody>
                <a:bodyPr wrap="square" rtlCol="0" anchor="t">
                  <a:spAutoFit/>
                </a:bodyPr>
                <a:p>
                  <a:r>
                    <a:rPr lang="zh-CN" altLang="en-US" b="1"/>
                    <a:t>课前，自主线上课程学习</a:t>
                  </a:r>
                  <a:endParaRPr lang="zh-CN" altLang="en-US" b="1"/>
                </a:p>
              </p:txBody>
            </p:sp>
            <p:sp>
              <p:nvSpPr>
                <p:cNvPr id="37" name="文本框 36"/>
                <p:cNvSpPr txBox="1"/>
                <p:nvPr/>
              </p:nvSpPr>
              <p:spPr>
                <a:xfrm>
                  <a:off x="14686" y="4932"/>
                  <a:ext cx="4391" cy="580"/>
                </a:xfrm>
                <a:prstGeom prst="rect">
                  <a:avLst/>
                </a:prstGeom>
                <a:solidFill>
                  <a:srgbClr val="DFF6FB"/>
                </a:solidFill>
                <a:ln>
                  <a:solidFill>
                    <a:srgbClr val="7030A0"/>
                  </a:solidFill>
                </a:ln>
              </p:spPr>
              <p:txBody>
                <a:bodyPr wrap="square" rtlCol="0" anchor="t">
                  <a:spAutoFit/>
                </a:bodyPr>
                <a:p>
                  <a:r>
                    <a:rPr lang="zh-CN" altLang="en-US" b="1"/>
                    <a:t>课中，参与课堂教学活动</a:t>
                  </a:r>
                  <a:endParaRPr lang="zh-CN" altLang="en-US" b="1"/>
                </a:p>
              </p:txBody>
            </p:sp>
            <p:sp>
              <p:nvSpPr>
                <p:cNvPr id="38" name="文本框 37"/>
                <p:cNvSpPr txBox="1"/>
                <p:nvPr/>
              </p:nvSpPr>
              <p:spPr>
                <a:xfrm>
                  <a:off x="14686" y="5812"/>
                  <a:ext cx="4391" cy="580"/>
                </a:xfrm>
                <a:prstGeom prst="rect">
                  <a:avLst/>
                </a:prstGeom>
                <a:solidFill>
                  <a:srgbClr val="DFF6FB"/>
                </a:solidFill>
                <a:ln>
                  <a:solidFill>
                    <a:srgbClr val="7030A0"/>
                  </a:solidFill>
                </a:ln>
              </p:spPr>
              <p:txBody>
                <a:bodyPr wrap="square" rtlCol="0" anchor="t">
                  <a:spAutoFit/>
                </a:bodyPr>
                <a:p>
                  <a:r>
                    <a:rPr lang="zh-CN" altLang="en-US" b="1"/>
                    <a:t>课后，拓展学习</a:t>
                  </a:r>
                  <a:endParaRPr lang="zh-CN" altLang="en-US" b="1"/>
                </a:p>
              </p:txBody>
            </p:sp>
            <p:sp>
              <p:nvSpPr>
                <p:cNvPr id="39" name="文本框 38"/>
                <p:cNvSpPr txBox="1"/>
                <p:nvPr/>
              </p:nvSpPr>
              <p:spPr>
                <a:xfrm>
                  <a:off x="14686" y="6692"/>
                  <a:ext cx="4391" cy="580"/>
                </a:xfrm>
                <a:prstGeom prst="rect">
                  <a:avLst/>
                </a:prstGeom>
                <a:solidFill>
                  <a:srgbClr val="DFF6FB"/>
                </a:solidFill>
                <a:ln>
                  <a:solidFill>
                    <a:srgbClr val="7030A0"/>
                  </a:solidFill>
                </a:ln>
              </p:spPr>
              <p:txBody>
                <a:bodyPr wrap="square" rtlCol="0" anchor="t">
                  <a:spAutoFit/>
                </a:bodyPr>
                <a:p>
                  <a:r>
                    <a:rPr lang="zh-CN" altLang="en-US" b="1"/>
                    <a:t>参与师生互动交流</a:t>
                  </a:r>
                  <a:endParaRPr lang="zh-CN" altLang="en-US" b="1"/>
                </a:p>
              </p:txBody>
            </p:sp>
            <p:cxnSp>
              <p:nvCxnSpPr>
                <p:cNvPr id="43" name="直接连接符 42"/>
                <p:cNvCxnSpPr/>
                <p:nvPr/>
              </p:nvCxnSpPr>
              <p:spPr>
                <a:xfrm>
                  <a:off x="14343" y="4335"/>
                  <a:ext cx="343" cy="15"/>
                </a:xfrm>
                <a:prstGeom prst="line">
                  <a:avLst/>
                </a:prstGeom>
                <a:ln w="28575">
                  <a:solidFill>
                    <a:srgbClr val="4FD4FF"/>
                  </a:solidFill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4" name="直接连接符 43"/>
                <p:cNvCxnSpPr/>
                <p:nvPr/>
              </p:nvCxnSpPr>
              <p:spPr>
                <a:xfrm>
                  <a:off x="14343" y="5250"/>
                  <a:ext cx="343" cy="15"/>
                </a:xfrm>
                <a:prstGeom prst="line">
                  <a:avLst/>
                </a:prstGeom>
                <a:ln w="28575">
                  <a:solidFill>
                    <a:srgbClr val="4FD4FF"/>
                  </a:solidFill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5" name="直接连接符 44"/>
                <p:cNvCxnSpPr/>
                <p:nvPr/>
              </p:nvCxnSpPr>
              <p:spPr>
                <a:xfrm>
                  <a:off x="14343" y="6090"/>
                  <a:ext cx="343" cy="15"/>
                </a:xfrm>
                <a:prstGeom prst="line">
                  <a:avLst/>
                </a:prstGeom>
                <a:ln w="28575">
                  <a:solidFill>
                    <a:srgbClr val="4FD4FF"/>
                  </a:solidFill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0" name="直接连接符 49"/>
                <p:cNvCxnSpPr/>
                <p:nvPr/>
              </p:nvCxnSpPr>
              <p:spPr>
                <a:xfrm flipH="1">
                  <a:off x="14374" y="4317"/>
                  <a:ext cx="11" cy="2698"/>
                </a:xfrm>
                <a:prstGeom prst="line">
                  <a:avLst/>
                </a:prstGeom>
                <a:ln w="34925">
                  <a:solidFill>
                    <a:srgbClr val="4FD4FF"/>
                  </a:solidFill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5" name="直接连接符 54"/>
                <p:cNvCxnSpPr/>
                <p:nvPr/>
              </p:nvCxnSpPr>
              <p:spPr>
                <a:xfrm>
                  <a:off x="14393" y="7010"/>
                  <a:ext cx="343" cy="15"/>
                </a:xfrm>
                <a:prstGeom prst="line">
                  <a:avLst/>
                </a:prstGeom>
                <a:ln w="28575">
                  <a:solidFill>
                    <a:srgbClr val="4FD4FF"/>
                  </a:solidFill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56" name="直接连接符 55"/>
              <p:cNvCxnSpPr/>
              <p:nvPr/>
            </p:nvCxnSpPr>
            <p:spPr>
              <a:xfrm flipV="1">
                <a:off x="13865" y="5690"/>
                <a:ext cx="470" cy="10"/>
              </a:xfrm>
              <a:prstGeom prst="line">
                <a:avLst/>
              </a:prstGeom>
              <a:ln w="28575">
                <a:solidFill>
                  <a:srgbClr val="4FD4FF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9" name="线形标注 2 58"/>
              <p:cNvSpPr/>
              <p:nvPr/>
            </p:nvSpPr>
            <p:spPr>
              <a:xfrm>
                <a:off x="13246" y="1135"/>
                <a:ext cx="1946" cy="2299"/>
              </a:xfrm>
              <a:prstGeom prst="borderCallout2">
                <a:avLst>
                  <a:gd name="adj1" fmla="val 51370"/>
                  <a:gd name="adj2" fmla="val 1284"/>
                  <a:gd name="adj3" fmla="val 59504"/>
                  <a:gd name="adj4" fmla="val -23432"/>
                  <a:gd name="adj5" fmla="val 105306"/>
                  <a:gd name="adj6" fmla="val -52877"/>
                </a:avLst>
              </a:prstGeom>
              <a:solidFill>
                <a:srgbClr val="EBEEBF"/>
              </a:solidFill>
              <a:ln w="28575">
                <a:solidFill>
                  <a:srgbClr val="0B5FD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r>
                  <a:rPr lang="zh-CN" altLang="en-US" b="1">
                    <a:solidFill>
                      <a:srgbClr val="7030A0"/>
                    </a:solidFill>
                    <a:latin typeface="楷体" panose="02010609060101010101" charset="-122"/>
                    <a:ea typeface="楷体" panose="02010609060101010101" charset="-122"/>
                  </a:rPr>
                  <a:t>自主学习</a:t>
                </a:r>
                <a:endParaRPr lang="zh-CN" altLang="en-US" b="1">
                  <a:solidFill>
                    <a:srgbClr val="7030A0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  <a:p>
                <a:pPr algn="ctr"/>
                <a:r>
                  <a:rPr lang="zh-CN" altLang="en-US" b="1">
                    <a:solidFill>
                      <a:srgbClr val="7030A0"/>
                    </a:solidFill>
                    <a:latin typeface="楷体" panose="02010609060101010101" charset="-122"/>
                    <a:ea typeface="楷体" panose="02010609060101010101" charset="-122"/>
                  </a:rPr>
                  <a:t>学习交流</a:t>
                </a:r>
                <a:endParaRPr lang="zh-CN" altLang="en-US" b="1">
                  <a:solidFill>
                    <a:srgbClr val="7030A0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  <a:p>
                <a:pPr algn="ctr"/>
                <a:r>
                  <a:rPr lang="zh-CN" altLang="en-US" b="1">
                    <a:solidFill>
                      <a:srgbClr val="7030A0"/>
                    </a:solidFill>
                    <a:latin typeface="楷体" panose="02010609060101010101" charset="-122"/>
                    <a:ea typeface="楷体" panose="02010609060101010101" charset="-122"/>
                  </a:rPr>
                  <a:t>完成任务</a:t>
                </a:r>
                <a:endParaRPr lang="zh-CN" altLang="en-US" b="1">
                  <a:solidFill>
                    <a:srgbClr val="7030A0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60" name="线形标注 2 59"/>
              <p:cNvSpPr/>
              <p:nvPr/>
            </p:nvSpPr>
            <p:spPr>
              <a:xfrm>
                <a:off x="4934" y="1135"/>
                <a:ext cx="1946" cy="2299"/>
              </a:xfrm>
              <a:prstGeom prst="borderCallout2">
                <a:avLst>
                  <a:gd name="adj1" fmla="val 48934"/>
                  <a:gd name="adj2" fmla="val 100513"/>
                  <a:gd name="adj3" fmla="val 67681"/>
                  <a:gd name="adj4" fmla="val 114388"/>
                  <a:gd name="adj5" fmla="val 111874"/>
                  <a:gd name="adj6" fmla="val 109969"/>
                </a:avLst>
              </a:prstGeom>
              <a:solidFill>
                <a:srgbClr val="EBEEBF"/>
              </a:solidFill>
              <a:ln w="28575">
                <a:solidFill>
                  <a:srgbClr val="0B5FD1"/>
                </a:solidFill>
                <a:tailEnd type="stealt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r>
                  <a:rPr lang="en-US" altLang="zh-CN" b="1">
                    <a:solidFill>
                      <a:srgbClr val="7030A0"/>
                    </a:solidFill>
                    <a:latin typeface="楷体" panose="02010609060101010101" charset="-122"/>
                    <a:ea typeface="楷体" panose="02010609060101010101" charset="-122"/>
                  </a:rPr>
                  <a:t>MOOC</a:t>
                </a:r>
                <a:r>
                  <a:rPr lang="zh-CN" altLang="en-US" b="1">
                    <a:solidFill>
                      <a:srgbClr val="7030A0"/>
                    </a:solidFill>
                    <a:latin typeface="楷体" panose="02010609060101010101" charset="-122"/>
                    <a:ea typeface="楷体" panose="02010609060101010101" charset="-122"/>
                  </a:rPr>
                  <a:t>维护</a:t>
                </a:r>
                <a:endParaRPr lang="zh-CN" altLang="en-US" b="1">
                  <a:solidFill>
                    <a:srgbClr val="7030A0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  <a:p>
                <a:pPr algn="ctr"/>
                <a:r>
                  <a:rPr lang="zh-CN" altLang="en-US" b="1">
                    <a:solidFill>
                      <a:srgbClr val="7030A0"/>
                    </a:solidFill>
                    <a:latin typeface="楷体" panose="02010609060101010101" charset="-122"/>
                    <a:ea typeface="楷体" panose="02010609060101010101" charset="-122"/>
                  </a:rPr>
                  <a:t>学习建议指导发布</a:t>
                </a:r>
                <a:endParaRPr lang="zh-CN" altLang="en-US" b="1">
                  <a:solidFill>
                    <a:srgbClr val="7030A0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  <a:p>
                <a:pPr algn="ctr"/>
                <a:r>
                  <a:rPr lang="zh-CN" altLang="en-US" b="1">
                    <a:solidFill>
                      <a:srgbClr val="7030A0"/>
                    </a:solidFill>
                    <a:latin typeface="楷体" panose="02010609060101010101" charset="-122"/>
                    <a:ea typeface="楷体" panose="02010609060101010101" charset="-122"/>
                  </a:rPr>
                  <a:t>学习支持</a:t>
                </a:r>
                <a:endParaRPr lang="zh-CN" altLang="en-US" b="1">
                  <a:solidFill>
                    <a:srgbClr val="7030A0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>
              <a:off x="5957" y="2415"/>
              <a:ext cx="7385" cy="7467"/>
              <a:chOff x="5957" y="1935"/>
              <a:chExt cx="7385" cy="7467"/>
            </a:xfrm>
          </p:grpSpPr>
          <p:sp>
            <p:nvSpPr>
              <p:cNvPr id="22" name="文本框 21"/>
              <p:cNvSpPr txBox="1"/>
              <p:nvPr/>
            </p:nvSpPr>
            <p:spPr>
              <a:xfrm>
                <a:off x="5957" y="5755"/>
                <a:ext cx="816" cy="13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algn="ctr"/>
                <a:r>
                  <a:rPr lang="zh-CN" altLang="en-US" sz="4800" b="1">
                    <a:solidFill>
                      <a:srgbClr val="FF0000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勤</a:t>
                </a:r>
                <a:endParaRPr lang="zh-CN" altLang="en-US" sz="4800" b="1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35" name="文本框 34"/>
              <p:cNvSpPr txBox="1"/>
              <p:nvPr/>
            </p:nvSpPr>
            <p:spPr>
              <a:xfrm>
                <a:off x="12526" y="5695"/>
                <a:ext cx="816" cy="13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algn="ctr"/>
                <a:r>
                  <a:rPr lang="zh-CN" altLang="en-US" sz="4800" b="1">
                    <a:solidFill>
                      <a:srgbClr val="FF0000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忙</a:t>
                </a:r>
                <a:endParaRPr lang="zh-CN" altLang="en-US" sz="4800" b="1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41" name="文本框 40"/>
              <p:cNvSpPr txBox="1"/>
              <p:nvPr/>
            </p:nvSpPr>
            <p:spPr>
              <a:xfrm>
                <a:off x="9286" y="8095"/>
                <a:ext cx="816" cy="13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algn="ctr"/>
                <a:r>
                  <a:rPr lang="zh-CN" altLang="en-US" sz="4800" b="1">
                    <a:solidFill>
                      <a:srgbClr val="FF0000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活</a:t>
                </a:r>
                <a:endParaRPr lang="zh-CN" altLang="en-US" sz="4800" b="1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42" name="文本框 41"/>
              <p:cNvSpPr txBox="1"/>
              <p:nvPr/>
            </p:nvSpPr>
            <p:spPr>
              <a:xfrm>
                <a:off x="9266" y="1935"/>
                <a:ext cx="816" cy="13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algn="ctr"/>
                <a:r>
                  <a:rPr lang="zh-CN" altLang="en-US" sz="4800" b="1">
                    <a:solidFill>
                      <a:srgbClr val="FF0000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热</a:t>
                </a:r>
                <a:endParaRPr lang="zh-CN" altLang="en-US" sz="4800" b="1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46" name="文本框 45"/>
            <p:cNvSpPr txBox="1"/>
            <p:nvPr/>
          </p:nvSpPr>
          <p:spPr>
            <a:xfrm>
              <a:off x="23" y="1375"/>
              <a:ext cx="3168" cy="725"/>
            </a:xfrm>
            <a:prstGeom prst="rect">
              <a:avLst/>
            </a:prstGeom>
            <a:solidFill>
              <a:srgbClr val="FFC000"/>
            </a:solidFill>
          </p:spPr>
          <p:txBody>
            <a:bodyPr wrap="none" rtlCol="0" anchor="t">
              <a:spAutoFit/>
            </a:bodyPr>
            <a:p>
              <a:pPr algn="l"/>
              <a:r>
                <a:rPr lang="zh-CN" altLang="en-US" sz="2400" b="1"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课程教学模式</a:t>
              </a:r>
              <a:endParaRPr lang="zh-CN" altLang="en-US" sz="2400" b="1"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2923540" y="2560320"/>
            <a:ext cx="688911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algn="l">
              <a:lnSpc>
                <a:spcPct val="150000"/>
              </a:lnSpc>
              <a:buClr>
                <a:srgbClr val="F25BF4"/>
              </a:buClr>
              <a:buFont typeface="Wingdings" panose="05000000000000000000" charset="0"/>
              <a:buNone/>
            </a:pPr>
            <a:r>
              <a:rPr lang="zh-CN" sz="3200" b="1">
                <a:solidFill>
                  <a:schemeClr val="accent5"/>
                </a:solidFill>
                <a:sym typeface="+mn-ea"/>
              </a:rPr>
              <a:t>优化课程成绩评定方式</a:t>
            </a:r>
            <a:endParaRPr lang="zh-CN" sz="3200" b="1">
              <a:solidFill>
                <a:schemeClr val="accent5"/>
              </a:solidFill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idx="1"/>
            <p:custDataLst>
              <p:tags r:id="rId1"/>
            </p:custDataLst>
          </p:nvPr>
        </p:nvSpPr>
        <p:spPr>
          <a:xfrm>
            <a:off x="697230" y="479425"/>
            <a:ext cx="9960610" cy="974725"/>
          </a:xfrm>
        </p:spPr>
        <p:txBody>
          <a:bodyPr/>
          <a:p>
            <a:pPr marL="507365" indent="-507365" algn="l">
              <a:lnSpc>
                <a:spcPct val="150000"/>
              </a:lnSpc>
              <a:buClrTx/>
              <a:buSzTx/>
              <a:buFont typeface="Wingdings" panose="05000000000000000000" charset="0"/>
              <a:buChar char="n"/>
            </a:pPr>
            <a:r>
              <a:rPr lang="zh-CN" altLang="en-US" sz="3200" b="1">
                <a:solidFill>
                  <a:srgbClr val="17C913"/>
                </a:solidFill>
                <a:sym typeface="+mn-ea"/>
              </a:rPr>
              <a:t>成果解决问题的方法</a:t>
            </a:r>
            <a:endParaRPr lang="zh-CN" altLang="en-US" sz="3200" b="1">
              <a:solidFill>
                <a:srgbClr val="17C913"/>
              </a:solidFill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23645" y="2767965"/>
            <a:ext cx="169989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3200" b="1">
                <a:solidFill>
                  <a:srgbClr val="F25BF4"/>
                </a:solidFill>
                <a:sym typeface="+mn-ea"/>
              </a:rPr>
              <a:t>措施</a:t>
            </a:r>
            <a:r>
              <a:rPr lang="en-US" altLang="zh-CN" sz="3200" b="1">
                <a:solidFill>
                  <a:srgbClr val="F25BF4"/>
                </a:solidFill>
                <a:sym typeface="+mn-ea"/>
              </a:rPr>
              <a:t> </a:t>
            </a:r>
            <a:r>
              <a:rPr lang="en-US" sz="3200" b="1">
                <a:solidFill>
                  <a:srgbClr val="F25BF4"/>
                </a:solidFill>
                <a:sym typeface="+mn-ea"/>
              </a:rPr>
              <a:t>9</a:t>
            </a:r>
            <a:r>
              <a:rPr lang="zh-CN" altLang="en-US" sz="3200" b="1">
                <a:solidFill>
                  <a:srgbClr val="F25BF4"/>
                </a:solidFill>
                <a:sym typeface="+mn-ea"/>
              </a:rPr>
              <a:t>：</a:t>
            </a:r>
            <a:endParaRPr lang="zh-CN" altLang="en-US" sz="3200" b="1">
              <a:solidFill>
                <a:srgbClr val="F25BF4"/>
              </a:solidFill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838200" y="1825625"/>
            <a:ext cx="10515600" cy="1325563"/>
          </a:xfrm>
          <a:effectLst/>
          <a:scene3d>
            <a:camera prst="orthographicFront"/>
            <a:lightRig rig="threePt" dir="t"/>
          </a:scene3d>
          <a:sp3d extrusionH="12700"/>
        </p:spPr>
        <p:txBody>
          <a:bodyPr/>
          <a:p>
            <a:pPr algn="ctr"/>
            <a:r>
              <a:rPr lang="zh-CN" altLang="en-US" b="1">
                <a:solidFill>
                  <a:schemeClr val="accent5"/>
                </a:solidFill>
                <a:sym typeface="+mn-ea"/>
              </a:rPr>
              <a:t>一、</a:t>
            </a:r>
            <a:r>
              <a:rPr lang="zh-CN" altLang="en-US" b="1">
                <a:solidFill>
                  <a:schemeClr val="accent5"/>
                </a:solidFill>
                <a:sym typeface="+mn-ea"/>
              </a:rPr>
              <a:t>成果简介及主要解决的教学问题</a:t>
            </a:r>
            <a:endParaRPr lang="zh-CN" altLang="en-US" b="1">
              <a:solidFill>
                <a:schemeClr val="accent5"/>
              </a:solidFill>
              <a:effectLst>
                <a:glow rad="101600">
                  <a:schemeClr val="accent2">
                    <a:satMod val="175000"/>
                    <a:alpha val="40000"/>
                  </a:schemeClr>
                </a:glow>
              </a:effectLst>
              <a:sym typeface="+mn-ea"/>
            </a:endParaRPr>
          </a:p>
        </p:txBody>
      </p:sp>
      <p:pic>
        <p:nvPicPr>
          <p:cNvPr id="27" name="图片 26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73611" y="6064597"/>
            <a:ext cx="3621063" cy="804957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" name="组合 4"/>
          <p:cNvGrpSpPr/>
          <p:nvPr/>
        </p:nvGrpSpPr>
        <p:grpSpPr>
          <a:xfrm>
            <a:off x="1171575" y="1978025"/>
            <a:ext cx="9839960" cy="4521200"/>
            <a:chOff x="1845" y="3115"/>
            <a:chExt cx="15496" cy="7120"/>
          </a:xfrm>
        </p:grpSpPr>
        <p:sp>
          <p:nvSpPr>
            <p:cNvPr id="7" name="圆角矩形 6"/>
            <p:cNvSpPr/>
            <p:nvPr/>
          </p:nvSpPr>
          <p:spPr>
            <a:xfrm>
              <a:off x="1845" y="3295"/>
              <a:ext cx="2400" cy="1320"/>
            </a:xfrm>
            <a:prstGeom prst="roundRect">
              <a:avLst/>
            </a:prstGeom>
            <a:solidFill>
              <a:srgbClr val="FB9E13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 b="1">
                  <a:solidFill>
                    <a:srgbClr val="002060"/>
                  </a:solidFill>
                  <a:latin typeface="微软雅黑" panose="020B0503020204020204" charset="-122"/>
                  <a:ea typeface="微软雅黑" panose="020B0503020204020204" charset="-122"/>
                </a:rPr>
                <a:t>过程性</a:t>
              </a:r>
              <a:endParaRPr lang="zh-CN" altLang="en-US" b="1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 algn="ctr"/>
              <a:r>
                <a:rPr lang="zh-CN" altLang="en-US" b="1">
                  <a:solidFill>
                    <a:srgbClr val="002060"/>
                  </a:solidFill>
                  <a:latin typeface="微软雅黑" panose="020B0503020204020204" charset="-122"/>
                  <a:ea typeface="微软雅黑" panose="020B0503020204020204" charset="-122"/>
                </a:rPr>
                <a:t>评价</a:t>
              </a:r>
              <a:endParaRPr lang="zh-CN" altLang="en-US" b="1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cxnSp>
          <p:nvCxnSpPr>
            <p:cNvPr id="8" name="直接连接符 7"/>
            <p:cNvCxnSpPr/>
            <p:nvPr/>
          </p:nvCxnSpPr>
          <p:spPr>
            <a:xfrm>
              <a:off x="1845" y="5146"/>
              <a:ext cx="15296" cy="19"/>
            </a:xfrm>
            <a:prstGeom prst="line">
              <a:avLst/>
            </a:prstGeom>
            <a:ln w="28575">
              <a:solidFill>
                <a:srgbClr val="1D41D5"/>
              </a:solidFill>
              <a:prstDash val="dash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圆角矩形 8"/>
            <p:cNvSpPr/>
            <p:nvPr/>
          </p:nvSpPr>
          <p:spPr>
            <a:xfrm>
              <a:off x="1845" y="5575"/>
              <a:ext cx="2400" cy="1320"/>
            </a:xfrm>
            <a:prstGeom prst="roundRect">
              <a:avLst/>
            </a:prstGeom>
            <a:solidFill>
              <a:srgbClr val="FB9E13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 b="1">
                  <a:solidFill>
                    <a:srgbClr val="002060"/>
                  </a:solidFill>
                  <a:latin typeface="微软雅黑" panose="020B0503020204020204" charset="-122"/>
                  <a:ea typeface="微软雅黑" panose="020B0503020204020204" charset="-122"/>
                </a:rPr>
                <a:t>终结性</a:t>
              </a:r>
              <a:endParaRPr lang="zh-CN" altLang="en-US" b="1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 algn="ctr"/>
              <a:r>
                <a:rPr lang="zh-CN" altLang="en-US" b="1">
                  <a:solidFill>
                    <a:srgbClr val="002060"/>
                  </a:solidFill>
                  <a:latin typeface="微软雅黑" panose="020B0503020204020204" charset="-122"/>
                  <a:ea typeface="微软雅黑" panose="020B0503020204020204" charset="-122"/>
                </a:rPr>
                <a:t>评价</a:t>
              </a:r>
              <a:endParaRPr lang="zh-CN" altLang="en-US" b="1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圆角矩形 9"/>
            <p:cNvSpPr/>
            <p:nvPr/>
          </p:nvSpPr>
          <p:spPr>
            <a:xfrm>
              <a:off x="1845" y="8035"/>
              <a:ext cx="2400" cy="1320"/>
            </a:xfrm>
            <a:prstGeom prst="roundRect">
              <a:avLst/>
            </a:prstGeom>
            <a:solidFill>
              <a:srgbClr val="FB9E13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 b="1">
                  <a:solidFill>
                    <a:srgbClr val="002060"/>
                  </a:solidFill>
                  <a:latin typeface="微软雅黑" panose="020B0503020204020204" charset="-122"/>
                  <a:ea typeface="微软雅黑" panose="020B0503020204020204" charset="-122"/>
                </a:rPr>
                <a:t>总体</a:t>
              </a:r>
              <a:endParaRPr lang="zh-CN" altLang="en-US" b="1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 algn="ctr"/>
              <a:r>
                <a:rPr lang="zh-CN" altLang="en-US" b="1">
                  <a:solidFill>
                    <a:srgbClr val="002060"/>
                  </a:solidFill>
                  <a:latin typeface="微软雅黑" panose="020B0503020204020204" charset="-122"/>
                  <a:ea typeface="微软雅黑" panose="020B0503020204020204" charset="-122"/>
                </a:rPr>
                <a:t>评价</a:t>
              </a:r>
              <a:endParaRPr lang="zh-CN" altLang="en-US" b="1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1845" y="7307"/>
              <a:ext cx="15296" cy="19"/>
            </a:xfrm>
            <a:prstGeom prst="line">
              <a:avLst/>
            </a:prstGeom>
            <a:ln w="28575">
              <a:solidFill>
                <a:srgbClr val="1D41D5"/>
              </a:solidFill>
              <a:prstDash val="dash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椭圆 11"/>
            <p:cNvSpPr/>
            <p:nvPr/>
          </p:nvSpPr>
          <p:spPr>
            <a:xfrm>
              <a:off x="4485" y="3115"/>
              <a:ext cx="1560" cy="1680"/>
            </a:xfrm>
            <a:prstGeom prst="ellipse">
              <a:avLst/>
            </a:prstGeom>
            <a:solidFill>
              <a:srgbClr val="00B0F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 b="1">
                  <a:latin typeface="微软雅黑" panose="020B0503020204020204" charset="-122"/>
                  <a:ea typeface="微软雅黑" panose="020B0503020204020204" charset="-122"/>
                </a:rPr>
                <a:t>线上成绩</a:t>
              </a:r>
              <a:endParaRPr lang="zh-CN" altLang="en-US" b="1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15769" y="7855"/>
              <a:ext cx="1560" cy="1680"/>
            </a:xfrm>
            <a:prstGeom prst="ellipse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 b="1">
                  <a:latin typeface="微软雅黑" panose="020B0503020204020204" charset="-122"/>
                  <a:ea typeface="微软雅黑" panose="020B0503020204020204" charset="-122"/>
                </a:rPr>
                <a:t>课程成绩</a:t>
              </a:r>
              <a:endParaRPr lang="zh-CN" altLang="en-US" b="1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5" name="加号 14"/>
            <p:cNvSpPr/>
            <p:nvPr/>
          </p:nvSpPr>
          <p:spPr>
            <a:xfrm>
              <a:off x="11752" y="8035"/>
              <a:ext cx="1440" cy="1320"/>
            </a:xfrm>
            <a:prstGeom prst="mathPlus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6" name="等于号 15"/>
            <p:cNvSpPr/>
            <p:nvPr/>
          </p:nvSpPr>
          <p:spPr>
            <a:xfrm>
              <a:off x="14630" y="8215"/>
              <a:ext cx="1200" cy="960"/>
            </a:xfrm>
            <a:prstGeom prst="mathEqual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15767" y="5395"/>
              <a:ext cx="1560" cy="1680"/>
            </a:xfrm>
            <a:prstGeom prst="ellipse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 b="1">
                  <a:latin typeface="微软雅黑" panose="020B0503020204020204" charset="-122"/>
                  <a:ea typeface="微软雅黑" panose="020B0503020204020204" charset="-122"/>
                </a:rPr>
                <a:t>考试成绩</a:t>
              </a:r>
              <a:endParaRPr lang="zh-CN" altLang="en-US" b="1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15781" y="3115"/>
              <a:ext cx="1560" cy="1680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 b="1">
                  <a:latin typeface="微软雅黑" panose="020B0503020204020204" charset="-122"/>
                  <a:ea typeface="微软雅黑" panose="020B0503020204020204" charset="-122"/>
                </a:rPr>
                <a:t>平时成绩</a:t>
              </a:r>
              <a:endParaRPr lang="zh-CN" altLang="en-US" b="1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9" name="加号 18"/>
            <p:cNvSpPr/>
            <p:nvPr/>
          </p:nvSpPr>
          <p:spPr>
            <a:xfrm>
              <a:off x="11755" y="3295"/>
              <a:ext cx="1440" cy="1320"/>
            </a:xfrm>
            <a:prstGeom prst="mathPlus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0" name="等于号 19"/>
            <p:cNvSpPr/>
            <p:nvPr/>
          </p:nvSpPr>
          <p:spPr>
            <a:xfrm>
              <a:off x="14639" y="3475"/>
              <a:ext cx="1200" cy="960"/>
            </a:xfrm>
            <a:prstGeom prst="mathEqual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grpSp>
          <p:nvGrpSpPr>
            <p:cNvPr id="22" name="组合 21"/>
            <p:cNvGrpSpPr/>
            <p:nvPr/>
          </p:nvGrpSpPr>
          <p:grpSpPr>
            <a:xfrm>
              <a:off x="10253" y="7855"/>
              <a:ext cx="1560" cy="2380"/>
              <a:chOff x="8529" y="7615"/>
              <a:chExt cx="1560" cy="2380"/>
            </a:xfrm>
          </p:grpSpPr>
          <p:sp>
            <p:nvSpPr>
              <p:cNvPr id="14" name="椭圆 13"/>
              <p:cNvSpPr/>
              <p:nvPr/>
            </p:nvSpPr>
            <p:spPr>
              <a:xfrm>
                <a:off x="8529" y="7615"/>
                <a:ext cx="1560" cy="1680"/>
              </a:xfrm>
              <a:prstGeom prst="ellipse">
                <a:avLst/>
              </a:prstGeom>
              <a:solidFill>
                <a:srgbClr val="FFC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r>
                  <a:rPr lang="zh-CN" altLang="en-US" b="1">
                    <a:latin typeface="微软雅黑" panose="020B0503020204020204" charset="-122"/>
                    <a:ea typeface="微软雅黑" panose="020B0503020204020204" charset="-122"/>
                  </a:rPr>
                  <a:t>考试成绩</a:t>
                </a:r>
                <a:endParaRPr lang="zh-CN" altLang="en-US" sz="1200" b="1">
                  <a:solidFill>
                    <a:srgbClr val="FF0000"/>
                  </a:solidFill>
                  <a:latin typeface="Times New Roman" panose="02020603050405020304" charset="0"/>
                  <a:ea typeface="微软雅黑" panose="020B0503020204020204" charset="-122"/>
                  <a:cs typeface="Times New Roman" panose="02020603050405020304" charset="0"/>
                </a:endParaRPr>
              </a:p>
            </p:txBody>
          </p:sp>
          <p:sp>
            <p:nvSpPr>
              <p:cNvPr id="21" name="文本框 20"/>
              <p:cNvSpPr txBox="1"/>
              <p:nvPr/>
            </p:nvSpPr>
            <p:spPr>
              <a:xfrm>
                <a:off x="8805" y="9415"/>
                <a:ext cx="1008" cy="580"/>
              </a:xfrm>
              <a:prstGeom prst="rect">
                <a:avLst/>
              </a:prstGeom>
              <a:solidFill>
                <a:srgbClr val="F987ED"/>
              </a:solidFill>
              <a:ln>
                <a:noFill/>
              </a:ln>
            </p:spPr>
            <p:txBody>
              <a:bodyPr wrap="none" rtlCol="0">
                <a:spAutoFit/>
              </a:bodyPr>
              <a:p>
                <a:pPr algn="ctr"/>
                <a:r>
                  <a:rPr lang="en-US" altLang="zh-CN" sz="1800" b="1">
                    <a:solidFill>
                      <a:srgbClr val="0070C0"/>
                    </a:solidFill>
                    <a:latin typeface="Times New Roman" panose="02020603050405020304" charset="0"/>
                    <a:ea typeface="微软雅黑" panose="020B0503020204020204" charset="-122"/>
                    <a:cs typeface="Times New Roman" panose="02020603050405020304" charset="0"/>
                    <a:sym typeface="+mn-ea"/>
                  </a:rPr>
                  <a:t>70%</a:t>
                </a:r>
                <a:endParaRPr lang="zh-CN" altLang="en-US" sz="1800" b="1">
                  <a:solidFill>
                    <a:srgbClr val="0070C0"/>
                  </a:solidFill>
                  <a:latin typeface="Times New Roman" panose="02020603050405020304" charset="0"/>
                  <a:ea typeface="微软雅黑" panose="020B0503020204020204" charset="-122"/>
                  <a:cs typeface="Times New Roman" panose="02020603050405020304" charset="0"/>
                  <a:sym typeface="+mn-ea"/>
                </a:endParaRPr>
              </a:p>
            </p:txBody>
          </p:sp>
        </p:grpSp>
        <p:grpSp>
          <p:nvGrpSpPr>
            <p:cNvPr id="24" name="组合 23"/>
            <p:cNvGrpSpPr/>
            <p:nvPr/>
          </p:nvGrpSpPr>
          <p:grpSpPr>
            <a:xfrm>
              <a:off x="13131" y="7855"/>
              <a:ext cx="1560" cy="2380"/>
              <a:chOff x="12145" y="7615"/>
              <a:chExt cx="1560" cy="2380"/>
            </a:xfrm>
          </p:grpSpPr>
          <p:sp>
            <p:nvSpPr>
              <p:cNvPr id="23" name="椭圆 22"/>
              <p:cNvSpPr/>
              <p:nvPr/>
            </p:nvSpPr>
            <p:spPr>
              <a:xfrm>
                <a:off x="12145" y="7615"/>
                <a:ext cx="1560" cy="1680"/>
              </a:xfrm>
              <a:prstGeom prst="ellipse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r>
                  <a:rPr lang="zh-CN" altLang="en-US" b="1">
                    <a:latin typeface="微软雅黑" panose="020B0503020204020204" charset="-122"/>
                    <a:ea typeface="微软雅黑" panose="020B0503020204020204" charset="-122"/>
                  </a:rPr>
                  <a:t>平时成绩</a:t>
                </a:r>
                <a:endParaRPr lang="zh-CN" altLang="en-US" b="1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5" name="文本框 24"/>
              <p:cNvSpPr txBox="1"/>
              <p:nvPr/>
            </p:nvSpPr>
            <p:spPr>
              <a:xfrm>
                <a:off x="12421" y="9415"/>
                <a:ext cx="1008" cy="580"/>
              </a:xfrm>
              <a:prstGeom prst="rect">
                <a:avLst/>
              </a:prstGeom>
              <a:solidFill>
                <a:srgbClr val="F987ED"/>
              </a:solidFill>
              <a:ln>
                <a:noFill/>
              </a:ln>
            </p:spPr>
            <p:txBody>
              <a:bodyPr wrap="none" rtlCol="0">
                <a:spAutoFit/>
              </a:bodyPr>
              <a:p>
                <a:pPr algn="ctr"/>
                <a:r>
                  <a:rPr lang="en-US" altLang="zh-CN" sz="1800" b="1">
                    <a:solidFill>
                      <a:srgbClr val="0070C0"/>
                    </a:solidFill>
                    <a:latin typeface="Times New Roman" panose="02020603050405020304" charset="0"/>
                    <a:ea typeface="微软雅黑" panose="020B0503020204020204" charset="-122"/>
                    <a:cs typeface="Times New Roman" panose="02020603050405020304" charset="0"/>
                    <a:sym typeface="+mn-ea"/>
                  </a:rPr>
                  <a:t>30%</a:t>
                </a:r>
                <a:endParaRPr lang="zh-CN" altLang="en-US" sz="1800" b="1">
                  <a:solidFill>
                    <a:srgbClr val="0070C0"/>
                  </a:solidFill>
                  <a:latin typeface="Times New Roman" panose="02020603050405020304" charset="0"/>
                  <a:ea typeface="微软雅黑" panose="020B0503020204020204" charset="-122"/>
                  <a:cs typeface="Times New Roman" panose="02020603050405020304" charset="0"/>
                  <a:sym typeface="+mn-ea"/>
                </a:endParaRPr>
              </a:p>
            </p:txBody>
          </p:sp>
        </p:grpSp>
        <p:sp>
          <p:nvSpPr>
            <p:cNvPr id="26" name="加号 25"/>
            <p:cNvSpPr/>
            <p:nvPr/>
          </p:nvSpPr>
          <p:spPr>
            <a:xfrm>
              <a:off x="5987" y="3295"/>
              <a:ext cx="1440" cy="1320"/>
            </a:xfrm>
            <a:prstGeom prst="mathPlus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7" name="椭圆 26"/>
            <p:cNvSpPr/>
            <p:nvPr/>
          </p:nvSpPr>
          <p:spPr>
            <a:xfrm>
              <a:off x="7369" y="3115"/>
              <a:ext cx="1560" cy="1680"/>
            </a:xfrm>
            <a:prstGeom prst="ellipse">
              <a:avLst/>
            </a:prstGeom>
            <a:solidFill>
              <a:srgbClr val="00B0F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 b="1">
                  <a:latin typeface="微软雅黑" panose="020B0503020204020204" charset="-122"/>
                  <a:ea typeface="微软雅黑" panose="020B0503020204020204" charset="-122"/>
                </a:rPr>
                <a:t>课程作业</a:t>
              </a:r>
              <a:endParaRPr lang="zh-CN" altLang="en-US" b="1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>
              <a:off x="10253" y="3115"/>
              <a:ext cx="1560" cy="1680"/>
            </a:xfrm>
            <a:prstGeom prst="ellipse">
              <a:avLst/>
            </a:prstGeom>
            <a:solidFill>
              <a:srgbClr val="00B0F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 b="1">
                  <a:latin typeface="微软雅黑" panose="020B0503020204020204" charset="-122"/>
                  <a:ea typeface="微软雅黑" panose="020B0503020204020204" charset="-122"/>
                </a:rPr>
                <a:t>课程研讨</a:t>
              </a:r>
              <a:endParaRPr lang="zh-CN" altLang="en-US" b="1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>
              <a:off x="13137" y="3115"/>
              <a:ext cx="1560" cy="1680"/>
            </a:xfrm>
            <a:prstGeom prst="ellipse">
              <a:avLst/>
            </a:prstGeom>
            <a:solidFill>
              <a:srgbClr val="00B0F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 b="1">
                  <a:latin typeface="微软雅黑" panose="020B0503020204020204" charset="-122"/>
                  <a:ea typeface="微软雅黑" panose="020B0503020204020204" charset="-122"/>
                </a:rPr>
                <a:t>笔记</a:t>
              </a:r>
              <a:endParaRPr lang="zh-CN" altLang="en-US" b="1">
                <a:latin typeface="微软雅黑" panose="020B0503020204020204" charset="-122"/>
                <a:ea typeface="微软雅黑" panose="020B0503020204020204" charset="-122"/>
              </a:endParaRPr>
            </a:p>
            <a:p>
              <a:pPr algn="ctr"/>
              <a:r>
                <a:rPr lang="zh-CN" altLang="en-US" b="1">
                  <a:latin typeface="微软雅黑" panose="020B0503020204020204" charset="-122"/>
                  <a:ea typeface="微软雅黑" panose="020B0503020204020204" charset="-122"/>
                </a:rPr>
                <a:t>思维导图</a:t>
              </a:r>
              <a:endParaRPr lang="zh-CN" altLang="en-US" b="1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0" name="加号 29"/>
            <p:cNvSpPr/>
            <p:nvPr/>
          </p:nvSpPr>
          <p:spPr>
            <a:xfrm>
              <a:off x="8871" y="3295"/>
              <a:ext cx="1440" cy="1320"/>
            </a:xfrm>
            <a:prstGeom prst="mathPlus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34" name="等于号 33"/>
            <p:cNvSpPr/>
            <p:nvPr/>
          </p:nvSpPr>
          <p:spPr>
            <a:xfrm>
              <a:off x="14661" y="5755"/>
              <a:ext cx="1200" cy="960"/>
            </a:xfrm>
            <a:prstGeom prst="mathEqual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5" name="椭圆 34"/>
            <p:cNvSpPr/>
            <p:nvPr/>
          </p:nvSpPr>
          <p:spPr>
            <a:xfrm>
              <a:off x="13195" y="5395"/>
              <a:ext cx="1560" cy="1680"/>
            </a:xfrm>
            <a:prstGeom prst="ellipse">
              <a:avLst/>
            </a:prstGeom>
            <a:solidFill>
              <a:srgbClr val="00B0F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 b="1">
                  <a:latin typeface="微软雅黑" panose="020B0503020204020204" charset="-122"/>
                  <a:ea typeface="微软雅黑" panose="020B0503020204020204" charset="-122"/>
                </a:rPr>
                <a:t>期末考试</a:t>
              </a:r>
              <a:endParaRPr lang="zh-CN" altLang="en-US" b="1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39" name="文本框 38"/>
          <p:cNvSpPr txBox="1"/>
          <p:nvPr/>
        </p:nvSpPr>
        <p:spPr>
          <a:xfrm>
            <a:off x="14605" y="911225"/>
            <a:ext cx="2926080" cy="460375"/>
          </a:xfrm>
          <a:prstGeom prst="rect">
            <a:avLst/>
          </a:prstGeom>
          <a:solidFill>
            <a:srgbClr val="FFC000"/>
          </a:solidFill>
        </p:spPr>
        <p:txBody>
          <a:bodyPr wrap="none" rtlCol="0" anchor="t">
            <a:spAutoFit/>
          </a:bodyPr>
          <a:p>
            <a:pPr algn="l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课程多元化评价考核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2923540" y="2560320"/>
            <a:ext cx="773430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algn="l">
              <a:lnSpc>
                <a:spcPct val="150000"/>
              </a:lnSpc>
              <a:buClr>
                <a:srgbClr val="F25BF4"/>
              </a:buClr>
              <a:buFont typeface="Wingdings" panose="05000000000000000000" charset="0"/>
              <a:buNone/>
            </a:pPr>
            <a:r>
              <a:rPr lang="zh-CN" sz="3200" b="1">
                <a:solidFill>
                  <a:schemeClr val="accent5"/>
                </a:solidFill>
                <a:sym typeface="+mn-ea"/>
              </a:rPr>
              <a:t>动态关注教学效果，适时调整教学方法</a:t>
            </a:r>
            <a:endParaRPr lang="zh-CN" sz="3200" b="1">
              <a:solidFill>
                <a:schemeClr val="accent5"/>
              </a:solidFill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idx="1"/>
            <p:custDataLst>
              <p:tags r:id="rId1"/>
            </p:custDataLst>
          </p:nvPr>
        </p:nvSpPr>
        <p:spPr>
          <a:xfrm>
            <a:off x="697230" y="479425"/>
            <a:ext cx="9960610" cy="974725"/>
          </a:xfrm>
        </p:spPr>
        <p:txBody>
          <a:bodyPr/>
          <a:p>
            <a:pPr marL="507365" indent="-507365" algn="l">
              <a:lnSpc>
                <a:spcPct val="150000"/>
              </a:lnSpc>
              <a:buClrTx/>
              <a:buSzTx/>
              <a:buFont typeface="Wingdings" panose="05000000000000000000" charset="0"/>
              <a:buChar char="n"/>
            </a:pPr>
            <a:r>
              <a:rPr lang="zh-CN" altLang="en-US" sz="3200" b="1">
                <a:solidFill>
                  <a:srgbClr val="17C913"/>
                </a:solidFill>
                <a:sym typeface="+mn-ea"/>
              </a:rPr>
              <a:t>成果解决问题的方法</a:t>
            </a:r>
            <a:endParaRPr lang="zh-CN" altLang="en-US" sz="3200" b="1">
              <a:solidFill>
                <a:srgbClr val="17C913"/>
              </a:solidFill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23645" y="2767965"/>
            <a:ext cx="190563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3200" b="1">
                <a:solidFill>
                  <a:srgbClr val="F25BF4"/>
                </a:solidFill>
                <a:sym typeface="+mn-ea"/>
              </a:rPr>
              <a:t>措施</a:t>
            </a:r>
            <a:r>
              <a:rPr lang="en-US" altLang="zh-CN" sz="3200" b="1">
                <a:solidFill>
                  <a:srgbClr val="F25BF4"/>
                </a:solidFill>
                <a:sym typeface="+mn-ea"/>
              </a:rPr>
              <a:t> </a:t>
            </a:r>
            <a:r>
              <a:rPr lang="en-US" sz="3200" b="1">
                <a:solidFill>
                  <a:srgbClr val="F25BF4"/>
                </a:solidFill>
                <a:sym typeface="+mn-ea"/>
              </a:rPr>
              <a:t>10</a:t>
            </a:r>
            <a:r>
              <a:rPr lang="zh-CN" altLang="en-US" sz="3200" b="1">
                <a:solidFill>
                  <a:srgbClr val="F25BF4"/>
                </a:solidFill>
                <a:sym typeface="+mn-ea"/>
              </a:rPr>
              <a:t>：</a:t>
            </a:r>
            <a:endParaRPr lang="zh-CN" altLang="en-US" sz="3200" b="1">
              <a:solidFill>
                <a:srgbClr val="F25BF4"/>
              </a:solidFill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2923540" y="2560320"/>
            <a:ext cx="773430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algn="l">
              <a:lnSpc>
                <a:spcPct val="150000"/>
              </a:lnSpc>
              <a:buClr>
                <a:srgbClr val="F25BF4"/>
              </a:buClr>
              <a:buFont typeface="Wingdings" panose="05000000000000000000" charset="0"/>
              <a:buNone/>
            </a:pPr>
            <a:r>
              <a:rPr lang="zh-CN" sz="3200" b="1">
                <a:solidFill>
                  <a:schemeClr val="accent5"/>
                </a:solidFill>
                <a:sym typeface="+mn-ea"/>
              </a:rPr>
              <a:t>积极开展线上课程校外服务</a:t>
            </a:r>
            <a:endParaRPr lang="zh-CN" sz="3200" b="1">
              <a:solidFill>
                <a:schemeClr val="accent5"/>
              </a:solidFill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idx="1"/>
            <p:custDataLst>
              <p:tags r:id="rId1"/>
            </p:custDataLst>
          </p:nvPr>
        </p:nvSpPr>
        <p:spPr>
          <a:xfrm>
            <a:off x="697230" y="479425"/>
            <a:ext cx="9960610" cy="974725"/>
          </a:xfrm>
        </p:spPr>
        <p:txBody>
          <a:bodyPr/>
          <a:p>
            <a:pPr marL="507365" indent="-507365" algn="l">
              <a:lnSpc>
                <a:spcPct val="150000"/>
              </a:lnSpc>
              <a:buClrTx/>
              <a:buSzTx/>
              <a:buFont typeface="Wingdings" panose="05000000000000000000" charset="0"/>
              <a:buChar char="n"/>
            </a:pPr>
            <a:r>
              <a:rPr lang="zh-CN" altLang="en-US" sz="3200" b="1">
                <a:solidFill>
                  <a:srgbClr val="17C913"/>
                </a:solidFill>
                <a:sym typeface="+mn-ea"/>
              </a:rPr>
              <a:t>成果解决问题的方法</a:t>
            </a:r>
            <a:endParaRPr lang="zh-CN" altLang="en-US" sz="3200" b="1">
              <a:solidFill>
                <a:srgbClr val="17C913"/>
              </a:solidFill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23645" y="2767965"/>
            <a:ext cx="190563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3200" b="1">
                <a:solidFill>
                  <a:srgbClr val="F25BF4"/>
                </a:solidFill>
                <a:sym typeface="+mn-ea"/>
              </a:rPr>
              <a:t>措施</a:t>
            </a:r>
            <a:r>
              <a:rPr lang="en-US" altLang="zh-CN" sz="3200" b="1">
                <a:solidFill>
                  <a:srgbClr val="F25BF4"/>
                </a:solidFill>
                <a:sym typeface="+mn-ea"/>
              </a:rPr>
              <a:t> </a:t>
            </a:r>
            <a:r>
              <a:rPr lang="en-US" sz="3200" b="1">
                <a:solidFill>
                  <a:srgbClr val="F25BF4"/>
                </a:solidFill>
                <a:sym typeface="+mn-ea"/>
              </a:rPr>
              <a:t>11</a:t>
            </a:r>
            <a:r>
              <a:rPr lang="zh-CN" altLang="en-US" sz="3200" b="1">
                <a:solidFill>
                  <a:srgbClr val="F25BF4"/>
                </a:solidFill>
                <a:sym typeface="+mn-ea"/>
              </a:rPr>
              <a:t>：</a:t>
            </a:r>
            <a:endParaRPr lang="zh-CN" altLang="en-US" sz="3200" b="1">
              <a:solidFill>
                <a:srgbClr val="F25BF4"/>
              </a:solidFill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838200" y="499745"/>
            <a:ext cx="10515600" cy="1325563"/>
          </a:xfrm>
          <a:effectLst/>
          <a:scene3d>
            <a:camera prst="orthographicFront"/>
            <a:lightRig rig="threePt" dir="t"/>
          </a:scene3d>
          <a:sp3d extrusionH="12700"/>
        </p:spPr>
        <p:txBody>
          <a:bodyPr/>
          <a:p>
            <a:pPr algn="l"/>
            <a:r>
              <a:rPr lang="zh-CN" altLang="en-US" b="1">
                <a:solidFill>
                  <a:schemeClr val="accent5"/>
                </a:solidFill>
                <a:sym typeface="+mn-ea"/>
              </a:rPr>
              <a:t>三、</a:t>
            </a:r>
            <a:r>
              <a:rPr lang="zh-CN" altLang="en-US" b="1">
                <a:solidFill>
                  <a:schemeClr val="accent5"/>
                </a:solidFill>
                <a:sym typeface="+mn-ea"/>
              </a:rPr>
              <a:t>成果的创新点</a:t>
            </a:r>
            <a:endParaRPr lang="zh-CN" altLang="en-US" b="1">
              <a:solidFill>
                <a:schemeClr val="accent5"/>
              </a:solidFill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1393190" y="1825625"/>
            <a:ext cx="9960610" cy="4232275"/>
          </a:xfrm>
        </p:spPr>
        <p:txBody>
          <a:bodyPr/>
          <a:p>
            <a:pPr marL="507365" indent="-507365" algn="l">
              <a:lnSpc>
                <a:spcPct val="150000"/>
              </a:lnSpc>
              <a:buClr>
                <a:srgbClr val="F25BF4"/>
              </a:buClr>
              <a:buSzTx/>
              <a:buFont typeface="Wingdings" panose="05000000000000000000" charset="0"/>
              <a:buChar char="n"/>
            </a:pPr>
            <a:r>
              <a:rPr lang="zh-CN" altLang="en-US" sz="3200" b="1">
                <a:solidFill>
                  <a:srgbClr val="17C913"/>
                </a:solidFill>
                <a:sym typeface="+mn-ea"/>
              </a:rPr>
              <a:t>创新基础课程教学理念，突出学生能力和素质培养</a:t>
            </a:r>
            <a:r>
              <a:rPr lang="zh-CN" altLang="en-US" sz="3200" b="1">
                <a:solidFill>
                  <a:srgbClr val="17C913"/>
                </a:solidFill>
              </a:rPr>
              <a:t>；</a:t>
            </a:r>
            <a:endParaRPr lang="zh-CN" altLang="en-US" sz="3200" b="1">
              <a:solidFill>
                <a:srgbClr val="17C913"/>
              </a:solidFill>
            </a:endParaRPr>
          </a:p>
          <a:p>
            <a:pPr marL="507365" indent="-507365" algn="l">
              <a:lnSpc>
                <a:spcPct val="150000"/>
              </a:lnSpc>
              <a:buClr>
                <a:srgbClr val="F25BF4"/>
              </a:buClr>
              <a:buSzTx/>
              <a:buFont typeface="Wingdings" panose="05000000000000000000" charset="0"/>
              <a:buChar char="n"/>
            </a:pPr>
            <a:r>
              <a:rPr lang="zh-CN" altLang="en-US" sz="3200" b="1">
                <a:solidFill>
                  <a:srgbClr val="17C913"/>
                </a:solidFill>
              </a:rPr>
              <a:t>结合课程特点，注重课程思政教学</a:t>
            </a:r>
            <a:endParaRPr lang="zh-CN" altLang="en-US" sz="3200" b="1">
              <a:solidFill>
                <a:srgbClr val="17C913"/>
              </a:solidFill>
            </a:endParaRPr>
          </a:p>
          <a:p>
            <a:pPr marL="507365" indent="-507365" algn="l">
              <a:lnSpc>
                <a:spcPct val="150000"/>
              </a:lnSpc>
              <a:buClr>
                <a:srgbClr val="F25BF4"/>
              </a:buClr>
              <a:buSzTx/>
              <a:buFont typeface="Wingdings" panose="05000000000000000000" charset="0"/>
              <a:buChar char="n"/>
            </a:pPr>
            <a:r>
              <a:rPr lang="en-US" altLang="zh-CN" sz="3200" b="1">
                <a:solidFill>
                  <a:srgbClr val="17C913"/>
                </a:solidFill>
              </a:rPr>
              <a:t>“</a:t>
            </a:r>
            <a:r>
              <a:rPr lang="zh-CN" altLang="en-US" sz="3200" b="1">
                <a:solidFill>
                  <a:srgbClr val="17C913"/>
                </a:solidFill>
              </a:rPr>
              <a:t>数字赋能</a:t>
            </a:r>
            <a:r>
              <a:rPr lang="en-US" altLang="zh-CN" sz="3200" b="1">
                <a:solidFill>
                  <a:srgbClr val="17C913"/>
                </a:solidFill>
                <a:sym typeface="+mn-ea"/>
              </a:rPr>
              <a:t>”</a:t>
            </a:r>
            <a:r>
              <a:rPr lang="zh-CN" altLang="en-US" sz="3200" b="1">
                <a:solidFill>
                  <a:srgbClr val="17C913"/>
                </a:solidFill>
              </a:rPr>
              <a:t>，提质课程“教”与“学”</a:t>
            </a:r>
            <a:endParaRPr lang="zh-CN" altLang="en-US" sz="3200" b="1">
              <a:solidFill>
                <a:srgbClr val="17C913"/>
              </a:solidFill>
            </a:endParaRPr>
          </a:p>
        </p:txBody>
      </p:sp>
      <p:pic>
        <p:nvPicPr>
          <p:cNvPr id="27" name="图片 26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73611" y="6064597"/>
            <a:ext cx="3621063" cy="804957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2" name="组合 21"/>
          <p:cNvGrpSpPr/>
          <p:nvPr/>
        </p:nvGrpSpPr>
        <p:grpSpPr>
          <a:xfrm>
            <a:off x="810895" y="1056640"/>
            <a:ext cx="11693525" cy="5813425"/>
            <a:chOff x="1277" y="1664"/>
            <a:chExt cx="18415" cy="9155"/>
          </a:xfrm>
        </p:grpSpPr>
        <p:pic>
          <p:nvPicPr>
            <p:cNvPr id="27" name="图片 26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502" y="9551"/>
              <a:ext cx="5702" cy="1268"/>
            </a:xfrm>
            <a:prstGeom prst="rect">
              <a:avLst/>
            </a:prstGeom>
          </p:spPr>
        </p:pic>
        <p:sp>
          <p:nvSpPr>
            <p:cNvPr id="6" name="AutoShape 28"/>
            <p:cNvSpPr>
              <a:spLocks noChangeArrowheads="1"/>
            </p:cNvSpPr>
            <p:nvPr/>
          </p:nvSpPr>
          <p:spPr bwMode="auto">
            <a:xfrm>
              <a:off x="4125" y="3357"/>
              <a:ext cx="4833" cy="4832"/>
            </a:xfrm>
            <a:custGeom>
              <a:avLst/>
              <a:gdLst>
                <a:gd name="G0" fmla="+- 5400 0 0"/>
                <a:gd name="G1" fmla="+- 21600 0 5400"/>
                <a:gd name="G2" fmla="+- 21600 0 5400"/>
                <a:gd name="G3" fmla="*/ G0 2929 10000"/>
                <a:gd name="G4" fmla="+- 21600 0 G3"/>
                <a:gd name="G5" fmla="+- 21600 0 G3"/>
                <a:gd name="T0" fmla="*/ 10800 w 21600"/>
                <a:gd name="T1" fmla="*/ 0 h 21600"/>
                <a:gd name="T2" fmla="*/ 3163 w 21600"/>
                <a:gd name="T3" fmla="*/ 3163 h 21600"/>
                <a:gd name="T4" fmla="*/ 0 w 21600"/>
                <a:gd name="T5" fmla="*/ 10800 h 21600"/>
                <a:gd name="T6" fmla="*/ 3163 w 21600"/>
                <a:gd name="T7" fmla="*/ 18437 h 21600"/>
                <a:gd name="T8" fmla="*/ 10800 w 21600"/>
                <a:gd name="T9" fmla="*/ 21600 h 21600"/>
                <a:gd name="T10" fmla="*/ 18437 w 21600"/>
                <a:gd name="T11" fmla="*/ 18437 h 21600"/>
                <a:gd name="T12" fmla="*/ 21600 w 21600"/>
                <a:gd name="T13" fmla="*/ 10800 h 21600"/>
                <a:gd name="T14" fmla="*/ 18437 w 21600"/>
                <a:gd name="T15" fmla="*/ 3163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5400" y="10800"/>
                  </a:moveTo>
                  <a:cubicBezTo>
                    <a:pt x="5400" y="13782"/>
                    <a:pt x="7818" y="16200"/>
                    <a:pt x="10800" y="16200"/>
                  </a:cubicBezTo>
                  <a:cubicBezTo>
                    <a:pt x="13782" y="16200"/>
                    <a:pt x="16200" y="13782"/>
                    <a:pt x="16200" y="10800"/>
                  </a:cubicBezTo>
                  <a:cubicBezTo>
                    <a:pt x="16200" y="7818"/>
                    <a:pt x="13782" y="5400"/>
                    <a:pt x="10800" y="5400"/>
                  </a:cubicBezTo>
                  <a:cubicBezTo>
                    <a:pt x="7818" y="5400"/>
                    <a:pt x="5400" y="7818"/>
                    <a:pt x="5400" y="10800"/>
                  </a:cubicBezTo>
                  <a:close/>
                </a:path>
              </a:pathLst>
            </a:custGeom>
            <a:noFill/>
            <a:ln w="38100" cap="rnd">
              <a:solidFill>
                <a:srgbClr val="FF0000"/>
              </a:solidFill>
              <a:prstDash val="dash"/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68580" tIns="34290" rIns="68580" bIns="34290" anchor="ctr"/>
            <a:p>
              <a:endPara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</p:txBody>
        </p:sp>
        <p:sp>
          <p:nvSpPr>
            <p:cNvPr id="9" name="MH_Other_1"/>
            <p:cNvSpPr/>
            <p:nvPr>
              <p:custDataLst>
                <p:tags r:id="rId3"/>
              </p:custDataLst>
            </p:nvPr>
          </p:nvSpPr>
          <p:spPr>
            <a:xfrm>
              <a:off x="5131" y="1664"/>
              <a:ext cx="2727" cy="2721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ysClr val="window" lastClr="FFFFFF">
                    <a:lumMod val="50000"/>
                  </a:sysClr>
                </a:gs>
              </a:gsLst>
              <a:lin ang="13500000" scaled="1"/>
              <a:tileRect/>
            </a:gradFill>
            <a:ln w="19050" cap="flat" cmpd="sng" algn="ctr">
              <a:gradFill flip="none" rotWithShape="1">
                <a:gsLst>
                  <a:gs pos="0">
                    <a:srgbClr val="BE309C">
                      <a:lumMod val="5000"/>
                      <a:lumOff val="95000"/>
                    </a:srgbClr>
                  </a:gs>
                  <a:gs pos="100000">
                    <a:srgbClr val="A5A5A5">
                      <a:lumMod val="75000"/>
                    </a:srgbClr>
                  </a:gs>
                </a:gsLst>
                <a:lin ang="2700000" scaled="1"/>
                <a:tileRect/>
              </a:gradFill>
              <a:prstDash val="solid"/>
              <a:miter lim="800000"/>
            </a:ln>
            <a:effectLst>
              <a:outerShdw blurRad="88900" dist="1016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  <a:latin typeface="+mn-ea"/>
              </a:endParaRPr>
            </a:p>
          </p:txBody>
        </p:sp>
        <p:sp>
          <p:nvSpPr>
            <p:cNvPr id="10" name="MH_Other_2"/>
            <p:cNvSpPr/>
            <p:nvPr>
              <p:custDataLst>
                <p:tags r:id="rId4"/>
              </p:custDataLst>
            </p:nvPr>
          </p:nvSpPr>
          <p:spPr>
            <a:xfrm>
              <a:off x="2374" y="4467"/>
              <a:ext cx="2727" cy="2721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ysClr val="window" lastClr="FFFFFF">
                    <a:lumMod val="50000"/>
                  </a:sysClr>
                </a:gs>
              </a:gsLst>
              <a:lin ang="13500000" scaled="1"/>
              <a:tileRect/>
            </a:gradFill>
            <a:ln w="19050" cap="flat" cmpd="sng" algn="ctr">
              <a:gradFill flip="none" rotWithShape="1">
                <a:gsLst>
                  <a:gs pos="0">
                    <a:srgbClr val="BE309C">
                      <a:lumMod val="5000"/>
                      <a:lumOff val="95000"/>
                    </a:srgbClr>
                  </a:gs>
                  <a:gs pos="100000">
                    <a:srgbClr val="A5A5A5">
                      <a:lumMod val="75000"/>
                    </a:srgbClr>
                  </a:gs>
                </a:gsLst>
                <a:lin ang="2700000" scaled="1"/>
                <a:tileRect/>
              </a:gradFill>
              <a:prstDash val="solid"/>
              <a:miter lim="800000"/>
            </a:ln>
            <a:effectLst>
              <a:outerShdw blurRad="88900" dist="1016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  <a:latin typeface="+mn-ea"/>
              </a:endParaRPr>
            </a:p>
          </p:txBody>
        </p:sp>
        <p:sp>
          <p:nvSpPr>
            <p:cNvPr id="11" name="MH_Other_3"/>
            <p:cNvSpPr/>
            <p:nvPr>
              <p:custDataLst>
                <p:tags r:id="rId5"/>
              </p:custDataLst>
            </p:nvPr>
          </p:nvSpPr>
          <p:spPr>
            <a:xfrm>
              <a:off x="7893" y="4427"/>
              <a:ext cx="2727" cy="2721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ysClr val="window" lastClr="FFFFFF">
                    <a:lumMod val="50000"/>
                  </a:sysClr>
                </a:gs>
              </a:gsLst>
              <a:lin ang="13500000" scaled="1"/>
              <a:tileRect/>
            </a:gradFill>
            <a:ln w="19050" cap="flat" cmpd="sng" algn="ctr">
              <a:gradFill flip="none" rotWithShape="1">
                <a:gsLst>
                  <a:gs pos="0">
                    <a:srgbClr val="BE309C">
                      <a:lumMod val="5000"/>
                      <a:lumOff val="95000"/>
                    </a:srgbClr>
                  </a:gs>
                  <a:gs pos="100000">
                    <a:srgbClr val="A5A5A5">
                      <a:lumMod val="75000"/>
                    </a:srgbClr>
                  </a:gs>
                </a:gsLst>
                <a:lin ang="2700000" scaled="1"/>
                <a:tileRect/>
              </a:gradFill>
              <a:prstDash val="solid"/>
              <a:miter lim="800000"/>
            </a:ln>
            <a:effectLst>
              <a:outerShdw blurRad="88900" dist="1016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  <a:latin typeface="+mn-ea"/>
              </a:endParaRPr>
            </a:p>
          </p:txBody>
        </p:sp>
        <p:sp>
          <p:nvSpPr>
            <p:cNvPr id="12" name="MH_Other_4"/>
            <p:cNvSpPr/>
            <p:nvPr>
              <p:custDataLst>
                <p:tags r:id="rId6"/>
              </p:custDataLst>
            </p:nvPr>
          </p:nvSpPr>
          <p:spPr>
            <a:xfrm>
              <a:off x="5166" y="7135"/>
              <a:ext cx="2727" cy="2721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ysClr val="window" lastClr="FFFFFF">
                    <a:lumMod val="50000"/>
                  </a:sysClr>
                </a:gs>
              </a:gsLst>
              <a:lin ang="13500000" scaled="1"/>
              <a:tileRect/>
            </a:gradFill>
            <a:ln w="19050" cap="flat" cmpd="sng" algn="ctr">
              <a:gradFill flip="none" rotWithShape="1">
                <a:gsLst>
                  <a:gs pos="0">
                    <a:srgbClr val="BE309C">
                      <a:lumMod val="5000"/>
                      <a:lumOff val="95000"/>
                    </a:srgbClr>
                  </a:gs>
                  <a:gs pos="100000">
                    <a:srgbClr val="A5A5A5">
                      <a:lumMod val="75000"/>
                    </a:srgbClr>
                  </a:gs>
                </a:gsLst>
                <a:lin ang="2700000" scaled="1"/>
                <a:tileRect/>
              </a:gradFill>
              <a:prstDash val="solid"/>
              <a:miter lim="800000"/>
            </a:ln>
            <a:effectLst>
              <a:outerShdw blurRad="88900" dist="1016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  <a:latin typeface="+mn-ea"/>
              </a:endParaRPr>
            </a:p>
          </p:txBody>
        </p:sp>
        <p:sp>
          <p:nvSpPr>
            <p:cNvPr id="13" name="MH_Other_5"/>
            <p:cNvSpPr/>
            <p:nvPr>
              <p:custDataLst>
                <p:tags r:id="rId7"/>
              </p:custDataLst>
            </p:nvPr>
          </p:nvSpPr>
          <p:spPr>
            <a:xfrm>
              <a:off x="5325" y="1855"/>
              <a:ext cx="2339" cy="2339"/>
            </a:xfrm>
            <a:prstGeom prst="ellipse">
              <a:avLst/>
            </a:prstGeom>
            <a:gradFill flip="none" rotWithShape="1">
              <a:gsLst>
                <a:gs pos="0">
                  <a:srgbClr val="BE309C">
                    <a:lumMod val="5000"/>
                    <a:lumOff val="95000"/>
                  </a:srgbClr>
                </a:gs>
                <a:gs pos="100000">
                  <a:sysClr val="window" lastClr="FFFFFF">
                    <a:lumMod val="65000"/>
                  </a:sysClr>
                </a:gs>
              </a:gsLst>
              <a:lin ang="2700000" scaled="1"/>
              <a:tileRect/>
            </a:gradFill>
            <a:ln w="25400" cap="flat" cmpd="sng" algn="ctr">
              <a:gradFill flip="none" rotWithShape="1">
                <a:gsLst>
                  <a:gs pos="0">
                    <a:srgbClr val="BE309C">
                      <a:lumMod val="5000"/>
                      <a:lumOff val="95000"/>
                    </a:srgbClr>
                  </a:gs>
                  <a:gs pos="100000">
                    <a:sysClr val="window" lastClr="FFFFFF">
                      <a:lumMod val="65000"/>
                    </a:sysClr>
                  </a:gs>
                </a:gsLst>
                <a:lin ang="2700000" scaled="1"/>
                <a:tileRect/>
              </a:gradFill>
              <a:prstDash val="solid"/>
              <a:miter lim="800000"/>
            </a:ln>
            <a:effectLst/>
          </p:spPr>
          <p:txBody>
            <a:bodyPr anchor="ctr"/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  <a:latin typeface="+mn-ea"/>
              </a:endParaRPr>
            </a:p>
          </p:txBody>
        </p:sp>
        <p:sp>
          <p:nvSpPr>
            <p:cNvPr id="14" name="MH_Other_6"/>
            <p:cNvSpPr/>
            <p:nvPr>
              <p:custDataLst>
                <p:tags r:id="rId8"/>
              </p:custDataLst>
            </p:nvPr>
          </p:nvSpPr>
          <p:spPr>
            <a:xfrm>
              <a:off x="5562" y="2092"/>
              <a:ext cx="1865" cy="1865"/>
            </a:xfrm>
            <a:prstGeom prst="ellipse">
              <a:avLst/>
            </a:prstGeom>
            <a:solidFill>
              <a:srgbClr val="EE0076"/>
            </a:solidFill>
            <a:ln w="12700" cap="flat" cmpd="sng" algn="ctr">
              <a:noFill/>
              <a:prstDash val="solid"/>
              <a:miter lim="800000"/>
            </a:ln>
            <a:effectLst>
              <a:innerShdw blurRad="177800" dist="177800" dir="13500000">
                <a:prstClr val="black">
                  <a:alpha val="50000"/>
                </a:prstClr>
              </a:innerShdw>
            </a:effectLst>
          </p:spPr>
          <p:txBody>
            <a:bodyPr anchor="ctr"/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  <a:latin typeface="+mn-ea"/>
              </a:endParaRPr>
            </a:p>
          </p:txBody>
        </p:sp>
        <p:sp>
          <p:nvSpPr>
            <p:cNvPr id="15" name="MH_Other_7"/>
            <p:cNvSpPr/>
            <p:nvPr>
              <p:custDataLst>
                <p:tags r:id="rId9"/>
              </p:custDataLst>
            </p:nvPr>
          </p:nvSpPr>
          <p:spPr>
            <a:xfrm>
              <a:off x="2568" y="4605"/>
              <a:ext cx="2339" cy="2339"/>
            </a:xfrm>
            <a:prstGeom prst="ellipse">
              <a:avLst/>
            </a:prstGeom>
            <a:gradFill flip="none" rotWithShape="1">
              <a:gsLst>
                <a:gs pos="0">
                  <a:srgbClr val="BE309C">
                    <a:lumMod val="5000"/>
                    <a:lumOff val="95000"/>
                  </a:srgbClr>
                </a:gs>
                <a:gs pos="100000">
                  <a:sysClr val="window" lastClr="FFFFFF">
                    <a:lumMod val="65000"/>
                  </a:sysClr>
                </a:gs>
              </a:gsLst>
              <a:lin ang="2700000" scaled="1"/>
              <a:tileRect/>
            </a:gradFill>
            <a:ln w="25400" cap="flat" cmpd="sng" algn="ctr">
              <a:gradFill flip="none" rotWithShape="1">
                <a:gsLst>
                  <a:gs pos="0">
                    <a:srgbClr val="BE309C">
                      <a:lumMod val="5000"/>
                      <a:lumOff val="95000"/>
                    </a:srgbClr>
                  </a:gs>
                  <a:gs pos="100000">
                    <a:sysClr val="window" lastClr="FFFFFF">
                      <a:lumMod val="65000"/>
                    </a:sysClr>
                  </a:gs>
                </a:gsLst>
                <a:lin ang="2700000" scaled="1"/>
                <a:tileRect/>
              </a:gradFill>
              <a:prstDash val="solid"/>
              <a:miter lim="800000"/>
            </a:ln>
            <a:effectLst/>
          </p:spPr>
          <p:txBody>
            <a:bodyPr anchor="ctr"/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  <a:latin typeface="+mn-ea"/>
              </a:endParaRPr>
            </a:p>
          </p:txBody>
        </p:sp>
        <p:sp>
          <p:nvSpPr>
            <p:cNvPr id="16" name="MH_Other_8"/>
            <p:cNvSpPr/>
            <p:nvPr>
              <p:custDataLst>
                <p:tags r:id="rId10"/>
              </p:custDataLst>
            </p:nvPr>
          </p:nvSpPr>
          <p:spPr>
            <a:xfrm>
              <a:off x="2805" y="4841"/>
              <a:ext cx="1865" cy="1865"/>
            </a:xfrm>
            <a:prstGeom prst="ellipse">
              <a:avLst/>
            </a:prstGeom>
            <a:solidFill>
              <a:srgbClr val="FB9E00"/>
            </a:solidFill>
            <a:ln w="12700" cap="flat" cmpd="sng" algn="ctr">
              <a:noFill/>
              <a:prstDash val="solid"/>
              <a:miter lim="800000"/>
            </a:ln>
            <a:effectLst>
              <a:innerShdw blurRad="177800" dist="177800" dir="13500000">
                <a:prstClr val="black">
                  <a:alpha val="50000"/>
                </a:prstClr>
              </a:innerShdw>
            </a:effectLst>
          </p:spPr>
          <p:txBody>
            <a:bodyPr anchor="ctr"/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  <a:latin typeface="+mn-ea"/>
              </a:endParaRPr>
            </a:p>
          </p:txBody>
        </p:sp>
        <p:sp>
          <p:nvSpPr>
            <p:cNvPr id="17" name="MH_Other_9"/>
            <p:cNvSpPr/>
            <p:nvPr>
              <p:custDataLst>
                <p:tags r:id="rId11"/>
              </p:custDataLst>
            </p:nvPr>
          </p:nvSpPr>
          <p:spPr>
            <a:xfrm>
              <a:off x="8088" y="4618"/>
              <a:ext cx="2339" cy="2339"/>
            </a:xfrm>
            <a:prstGeom prst="ellipse">
              <a:avLst/>
            </a:prstGeom>
            <a:gradFill flip="none" rotWithShape="1">
              <a:gsLst>
                <a:gs pos="0">
                  <a:srgbClr val="BE309C">
                    <a:lumMod val="5000"/>
                    <a:lumOff val="95000"/>
                  </a:srgbClr>
                </a:gs>
                <a:gs pos="100000">
                  <a:sysClr val="window" lastClr="FFFFFF">
                    <a:lumMod val="65000"/>
                  </a:sysClr>
                </a:gs>
              </a:gsLst>
              <a:lin ang="2700000" scaled="1"/>
              <a:tileRect/>
            </a:gradFill>
            <a:ln w="25400" cap="flat" cmpd="sng" algn="ctr">
              <a:gradFill flip="none" rotWithShape="1">
                <a:gsLst>
                  <a:gs pos="0">
                    <a:srgbClr val="BE309C">
                      <a:lumMod val="5000"/>
                      <a:lumOff val="95000"/>
                    </a:srgbClr>
                  </a:gs>
                  <a:gs pos="100000">
                    <a:sysClr val="window" lastClr="FFFFFF">
                      <a:lumMod val="65000"/>
                    </a:sysClr>
                  </a:gs>
                </a:gsLst>
                <a:lin ang="2700000" scaled="1"/>
                <a:tileRect/>
              </a:gradFill>
              <a:prstDash val="solid"/>
              <a:miter lim="800000"/>
            </a:ln>
            <a:effectLst/>
          </p:spPr>
          <p:txBody>
            <a:bodyPr anchor="ctr"/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  <a:latin typeface="+mn-ea"/>
              </a:endParaRPr>
            </a:p>
          </p:txBody>
        </p:sp>
        <p:sp>
          <p:nvSpPr>
            <p:cNvPr id="18" name="MH_Other_10"/>
            <p:cNvSpPr/>
            <p:nvPr>
              <p:custDataLst>
                <p:tags r:id="rId12"/>
              </p:custDataLst>
            </p:nvPr>
          </p:nvSpPr>
          <p:spPr>
            <a:xfrm>
              <a:off x="8325" y="4855"/>
              <a:ext cx="1865" cy="1865"/>
            </a:xfrm>
            <a:prstGeom prst="ellipse">
              <a:avLst/>
            </a:prstGeom>
            <a:solidFill>
              <a:srgbClr val="A3D800"/>
            </a:solidFill>
            <a:ln w="12700" cap="flat" cmpd="sng" algn="ctr">
              <a:noFill/>
              <a:prstDash val="solid"/>
              <a:miter lim="800000"/>
            </a:ln>
            <a:effectLst>
              <a:innerShdw blurRad="177800" dist="177800" dir="13500000">
                <a:prstClr val="black">
                  <a:alpha val="50000"/>
                </a:prstClr>
              </a:innerShdw>
            </a:effectLst>
          </p:spPr>
          <p:txBody>
            <a:bodyPr anchor="ctr"/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  <a:latin typeface="+mn-ea"/>
              </a:endParaRPr>
            </a:p>
          </p:txBody>
        </p:sp>
        <p:sp>
          <p:nvSpPr>
            <p:cNvPr id="19" name="MH_Other_11"/>
            <p:cNvSpPr/>
            <p:nvPr>
              <p:custDataLst>
                <p:tags r:id="rId13"/>
              </p:custDataLst>
            </p:nvPr>
          </p:nvSpPr>
          <p:spPr>
            <a:xfrm>
              <a:off x="5360" y="7326"/>
              <a:ext cx="2339" cy="2339"/>
            </a:xfrm>
            <a:prstGeom prst="ellipse">
              <a:avLst/>
            </a:prstGeom>
            <a:gradFill flip="none" rotWithShape="1">
              <a:gsLst>
                <a:gs pos="0">
                  <a:srgbClr val="BE309C">
                    <a:lumMod val="5000"/>
                    <a:lumOff val="95000"/>
                  </a:srgbClr>
                </a:gs>
                <a:gs pos="100000">
                  <a:sysClr val="window" lastClr="FFFFFF">
                    <a:lumMod val="65000"/>
                  </a:sysClr>
                </a:gs>
              </a:gsLst>
              <a:lin ang="2700000" scaled="1"/>
              <a:tileRect/>
            </a:gradFill>
            <a:ln w="25400" cap="flat" cmpd="sng" algn="ctr">
              <a:gradFill flip="none" rotWithShape="1">
                <a:gsLst>
                  <a:gs pos="0">
                    <a:srgbClr val="BE309C">
                      <a:lumMod val="5000"/>
                      <a:lumOff val="95000"/>
                    </a:srgbClr>
                  </a:gs>
                  <a:gs pos="100000">
                    <a:sysClr val="window" lastClr="FFFFFF">
                      <a:lumMod val="65000"/>
                    </a:sysClr>
                  </a:gs>
                </a:gsLst>
                <a:lin ang="2700000" scaled="1"/>
                <a:tileRect/>
              </a:gradFill>
              <a:prstDash val="solid"/>
              <a:miter lim="800000"/>
            </a:ln>
            <a:effectLst/>
          </p:spPr>
          <p:txBody>
            <a:bodyPr anchor="ctr"/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  <a:latin typeface="+mn-ea"/>
              </a:endParaRPr>
            </a:p>
          </p:txBody>
        </p:sp>
        <p:sp>
          <p:nvSpPr>
            <p:cNvPr id="20" name="MH_Other_12"/>
            <p:cNvSpPr/>
            <p:nvPr>
              <p:custDataLst>
                <p:tags r:id="rId14"/>
              </p:custDataLst>
            </p:nvPr>
          </p:nvSpPr>
          <p:spPr>
            <a:xfrm>
              <a:off x="5597" y="7563"/>
              <a:ext cx="1865" cy="1865"/>
            </a:xfrm>
            <a:prstGeom prst="ellipse">
              <a:avLst/>
            </a:prstGeom>
            <a:solidFill>
              <a:srgbClr val="29ABE2"/>
            </a:solidFill>
            <a:ln w="12700" cap="flat" cmpd="sng" algn="ctr">
              <a:noFill/>
              <a:prstDash val="solid"/>
              <a:miter lim="800000"/>
            </a:ln>
            <a:effectLst>
              <a:innerShdw blurRad="177800" dist="177800" dir="13500000">
                <a:prstClr val="black">
                  <a:alpha val="50000"/>
                </a:prstClr>
              </a:innerShdw>
            </a:effectLst>
          </p:spPr>
          <p:txBody>
            <a:bodyPr anchor="ctr"/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  <a:latin typeface="+mn-ea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5792" y="5215"/>
              <a:ext cx="1649" cy="1307"/>
            </a:xfrm>
            <a:prstGeom prst="rect">
              <a:avLst/>
            </a:prstGeom>
            <a:solidFill>
              <a:srgbClr val="00B050"/>
            </a:solidFill>
          </p:spPr>
          <p:txBody>
            <a:bodyPr wrap="square" rtlCol="0" anchor="t">
              <a:spAutoFit/>
            </a:bodyPr>
            <a:p>
              <a:pPr algn="ctr"/>
              <a:r>
                <a:rPr lang="zh-CN" altLang="en-US" sz="2400" b="1">
                  <a:solidFill>
                    <a:srgbClr val="FFFF00"/>
                  </a:solidFill>
                  <a:latin typeface="微软雅黑" panose="020B0503020204020204" charset="-122"/>
                  <a:ea typeface="微软雅黑" panose="020B0503020204020204" charset="-122"/>
                </a:rPr>
                <a:t>创新特色</a:t>
              </a:r>
              <a:endParaRPr lang="zh-CN" altLang="en-US" sz="2400" b="1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1296" y="2455"/>
              <a:ext cx="3738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marL="0" indent="0"/>
              <a:r>
                <a:rPr lang="zh-CN" sz="28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创新教学理念</a:t>
              </a:r>
              <a:endPara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1277" y="7324"/>
              <a:ext cx="3777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marL="0" indent="0"/>
              <a:r>
                <a:rPr lang="zh-CN" sz="28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强化课程思政</a:t>
              </a:r>
              <a:endPara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4005" y="9895"/>
              <a:ext cx="5549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marL="0" indent="0" algn="ctr"/>
              <a:r>
                <a:rPr lang="zh-CN" sz="28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突出能力和素质培养</a:t>
              </a:r>
              <a:endPara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9045" y="7324"/>
              <a:ext cx="3738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marL="0" indent="0"/>
              <a:r>
                <a:rPr lang="zh-CN" sz="28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融合信息技术</a:t>
              </a:r>
              <a:endPara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30" name="KSO_Shape"/>
            <p:cNvSpPr/>
            <p:nvPr/>
          </p:nvSpPr>
          <p:spPr bwMode="auto">
            <a:xfrm>
              <a:off x="5975" y="7888"/>
              <a:ext cx="1284" cy="1216"/>
            </a:xfrm>
            <a:custGeom>
              <a:avLst/>
              <a:gdLst>
                <a:gd name="T0" fmla="*/ 615878 w 2390775"/>
                <a:gd name="T1" fmla="*/ 1467970 h 2365376"/>
                <a:gd name="T2" fmla="*/ 587250 w 2390775"/>
                <a:gd name="T3" fmla="*/ 1401697 h 2365376"/>
                <a:gd name="T4" fmla="*/ 1282649 w 2390775"/>
                <a:gd name="T5" fmla="*/ 1393474 h 2365376"/>
                <a:gd name="T6" fmla="*/ 1180915 w 2390775"/>
                <a:gd name="T7" fmla="*/ 1446870 h 2365376"/>
                <a:gd name="T8" fmla="*/ 1210073 w 2390775"/>
                <a:gd name="T9" fmla="*/ 1382167 h 2365376"/>
                <a:gd name="T10" fmla="*/ 653657 w 2390775"/>
                <a:gd name="T11" fmla="*/ 1314699 h 2365376"/>
                <a:gd name="T12" fmla="*/ 646041 w 2390775"/>
                <a:gd name="T13" fmla="*/ 1180275 h 2365376"/>
                <a:gd name="T14" fmla="*/ 589870 w 2390775"/>
                <a:gd name="T15" fmla="*/ 1105327 h 2365376"/>
                <a:gd name="T16" fmla="*/ 599516 w 2390775"/>
                <a:gd name="T17" fmla="*/ 1141280 h 2365376"/>
                <a:gd name="T18" fmla="*/ 579914 w 2390775"/>
                <a:gd name="T19" fmla="*/ 1158779 h 2365376"/>
                <a:gd name="T20" fmla="*/ 541333 w 2390775"/>
                <a:gd name="T21" fmla="*/ 1105965 h 2365376"/>
                <a:gd name="T22" fmla="*/ 1137260 w 2390775"/>
                <a:gd name="T23" fmla="*/ 1009231 h 2365376"/>
                <a:gd name="T24" fmla="*/ 1143562 w 2390775"/>
                <a:gd name="T25" fmla="*/ 1026145 h 2365376"/>
                <a:gd name="T26" fmla="*/ 1096615 w 2390775"/>
                <a:gd name="T27" fmla="*/ 1069549 h 2365376"/>
                <a:gd name="T28" fmla="*/ 1102602 w 2390775"/>
                <a:gd name="T29" fmla="*/ 1001572 h 2365376"/>
                <a:gd name="T30" fmla="*/ 972739 w 2390775"/>
                <a:gd name="T31" fmla="*/ 835988 h 2365376"/>
                <a:gd name="T32" fmla="*/ 989500 w 2390775"/>
                <a:gd name="T33" fmla="*/ 1138672 h 2365376"/>
                <a:gd name="T34" fmla="*/ 639427 w 2390775"/>
                <a:gd name="T35" fmla="*/ 1423644 h 2365376"/>
                <a:gd name="T36" fmla="*/ 599898 w 2390775"/>
                <a:gd name="T37" fmla="*/ 1003302 h 2365376"/>
                <a:gd name="T38" fmla="*/ 529694 w 2390775"/>
                <a:gd name="T39" fmla="*/ 1090596 h 2365376"/>
                <a:gd name="T40" fmla="*/ 602428 w 2390775"/>
                <a:gd name="T41" fmla="*/ 868249 h 2365376"/>
                <a:gd name="T42" fmla="*/ 861740 w 2390775"/>
                <a:gd name="T43" fmla="*/ 924231 h 2365376"/>
                <a:gd name="T44" fmla="*/ 755609 w 2390775"/>
                <a:gd name="T45" fmla="*/ 542052 h 2365376"/>
                <a:gd name="T46" fmla="*/ 929665 w 2390775"/>
                <a:gd name="T47" fmla="*/ 525915 h 2365376"/>
                <a:gd name="T48" fmla="*/ 909019 w 2390775"/>
                <a:gd name="T49" fmla="*/ 571798 h 2365376"/>
                <a:gd name="T50" fmla="*/ 936652 w 2390775"/>
                <a:gd name="T51" fmla="*/ 586353 h 2365376"/>
                <a:gd name="T52" fmla="*/ 928394 w 2390775"/>
                <a:gd name="T53" fmla="*/ 688879 h 2365376"/>
                <a:gd name="T54" fmla="*/ 840414 w 2390775"/>
                <a:gd name="T55" fmla="*/ 772101 h 2365376"/>
                <a:gd name="T56" fmla="*/ 742269 w 2390775"/>
                <a:gd name="T57" fmla="*/ 675588 h 2365376"/>
                <a:gd name="T58" fmla="*/ 738139 w 2390775"/>
                <a:gd name="T59" fmla="*/ 608504 h 2365376"/>
                <a:gd name="T60" fmla="*/ 761643 w 2390775"/>
                <a:gd name="T61" fmla="*/ 510093 h 2365376"/>
                <a:gd name="T62" fmla="*/ 617010 w 2390775"/>
                <a:gd name="T63" fmla="*/ 449064 h 2365376"/>
                <a:gd name="T64" fmla="*/ 350272 w 2390775"/>
                <a:gd name="T65" fmla="*/ 638327 h 2365376"/>
                <a:gd name="T66" fmla="*/ 215163 w 2390775"/>
                <a:gd name="T67" fmla="*/ 939947 h 2365376"/>
                <a:gd name="T68" fmla="*/ 256613 w 2390775"/>
                <a:gd name="T69" fmla="*/ 1277331 h 2365376"/>
                <a:gd name="T70" fmla="*/ 458486 w 2390775"/>
                <a:gd name="T71" fmla="*/ 1534008 h 2365376"/>
                <a:gd name="T72" fmla="*/ 767308 w 2390775"/>
                <a:gd name="T73" fmla="*/ 1655225 h 2365376"/>
                <a:gd name="T74" fmla="*/ 1101127 w 2390775"/>
                <a:gd name="T75" fmla="*/ 1596674 h 2365376"/>
                <a:gd name="T76" fmla="*/ 1347614 w 2390775"/>
                <a:gd name="T77" fmla="*/ 1383040 h 2365376"/>
                <a:gd name="T78" fmla="*/ 1453614 w 2390775"/>
                <a:gd name="T79" fmla="*/ 1066861 h 2365376"/>
                <a:gd name="T80" fmla="*/ 1378939 w 2390775"/>
                <a:gd name="T81" fmla="*/ 738024 h 2365376"/>
                <a:gd name="T82" fmla="*/ 1153652 w 2390775"/>
                <a:gd name="T83" fmla="*/ 501602 h 2365376"/>
                <a:gd name="T84" fmla="*/ 831224 w 2390775"/>
                <a:gd name="T85" fmla="*/ 411085 h 2365376"/>
                <a:gd name="T86" fmla="*/ 989432 w 2390775"/>
                <a:gd name="T87" fmla="*/ 315187 h 2365376"/>
                <a:gd name="T88" fmla="*/ 1471649 w 2390775"/>
                <a:gd name="T89" fmla="*/ 671876 h 2365376"/>
                <a:gd name="T90" fmla="*/ 1554866 w 2390775"/>
                <a:gd name="T91" fmla="*/ 1171938 h 2365376"/>
                <a:gd name="T92" fmla="*/ 1239716 w 2390775"/>
                <a:gd name="T93" fmla="*/ 1647313 h 2365376"/>
                <a:gd name="T94" fmla="*/ 646121 w 2390775"/>
                <a:gd name="T95" fmla="*/ 1748275 h 2365376"/>
                <a:gd name="T96" fmla="*/ 110112 w 2390775"/>
                <a:gd name="T97" fmla="*/ 1186813 h 2365376"/>
                <a:gd name="T98" fmla="*/ 251551 w 2390775"/>
                <a:gd name="T99" fmla="*/ 580725 h 2365376"/>
                <a:gd name="T100" fmla="*/ 1549044 w 2390775"/>
                <a:gd name="T101" fmla="*/ 160116 h 2365376"/>
                <a:gd name="T102" fmla="*/ 1461002 w 2390775"/>
                <a:gd name="T103" fmla="*/ 284475 h 2365376"/>
                <a:gd name="T104" fmla="*/ 1550307 w 2390775"/>
                <a:gd name="T105" fmla="*/ 426554 h 2365376"/>
                <a:gd name="T106" fmla="*/ 1719764 w 2390775"/>
                <a:gd name="T107" fmla="*/ 380038 h 2365376"/>
                <a:gd name="T108" fmla="*/ 1735543 w 2390775"/>
                <a:gd name="T109" fmla="*/ 232579 h 2365376"/>
                <a:gd name="T110" fmla="*/ 1705909 w 2390775"/>
                <a:gd name="T111" fmla="*/ 94508 h 2365376"/>
                <a:gd name="T112" fmla="*/ 1774050 w 2390775"/>
                <a:gd name="T113" fmla="*/ 148403 h 2365376"/>
                <a:gd name="T114" fmla="*/ 1781614 w 2390775"/>
                <a:gd name="T115" fmla="*/ 428769 h 2365376"/>
                <a:gd name="T116" fmla="*/ 1600166 w 2390775"/>
                <a:gd name="T117" fmla="*/ 516104 h 2365376"/>
                <a:gd name="T118" fmla="*/ 1452167 w 2390775"/>
                <a:gd name="T119" fmla="*/ 455349 h 2365376"/>
                <a:gd name="T120" fmla="*/ 1310478 w 2390775"/>
                <a:gd name="T121" fmla="*/ 259477 h 2365376"/>
                <a:gd name="T122" fmla="*/ 1562614 w 2390775"/>
                <a:gd name="T123" fmla="*/ 74046 h 236537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2390775" h="2365376">
                  <a:moveTo>
                    <a:pt x="761351" y="1739900"/>
                  </a:moveTo>
                  <a:lnTo>
                    <a:pt x="791690" y="1805294"/>
                  </a:lnTo>
                  <a:lnTo>
                    <a:pt x="794883" y="1808051"/>
                  </a:lnTo>
                  <a:lnTo>
                    <a:pt x="797278" y="1811991"/>
                  </a:lnTo>
                  <a:lnTo>
                    <a:pt x="800871" y="1817112"/>
                  </a:lnTo>
                  <a:lnTo>
                    <a:pt x="803266" y="1822233"/>
                  </a:lnTo>
                  <a:lnTo>
                    <a:pt x="804065" y="1825384"/>
                  </a:lnTo>
                  <a:lnTo>
                    <a:pt x="804863" y="1828536"/>
                  </a:lnTo>
                  <a:lnTo>
                    <a:pt x="804863" y="1831687"/>
                  </a:lnTo>
                  <a:lnTo>
                    <a:pt x="804863" y="1834839"/>
                  </a:lnTo>
                  <a:lnTo>
                    <a:pt x="804065" y="1837990"/>
                  </a:lnTo>
                  <a:lnTo>
                    <a:pt x="802867" y="1841142"/>
                  </a:lnTo>
                  <a:lnTo>
                    <a:pt x="801670" y="1842718"/>
                  </a:lnTo>
                  <a:lnTo>
                    <a:pt x="799674" y="1844687"/>
                  </a:lnTo>
                  <a:lnTo>
                    <a:pt x="797278" y="1845475"/>
                  </a:lnTo>
                  <a:lnTo>
                    <a:pt x="794484" y="1845869"/>
                  </a:lnTo>
                  <a:lnTo>
                    <a:pt x="790891" y="1846263"/>
                  </a:lnTo>
                  <a:lnTo>
                    <a:pt x="787698" y="1845869"/>
                  </a:lnTo>
                  <a:lnTo>
                    <a:pt x="784105" y="1845475"/>
                  </a:lnTo>
                  <a:lnTo>
                    <a:pt x="780512" y="1844293"/>
                  </a:lnTo>
                  <a:lnTo>
                    <a:pt x="776520" y="1842718"/>
                  </a:lnTo>
                  <a:lnTo>
                    <a:pt x="772927" y="1841142"/>
                  </a:lnTo>
                  <a:lnTo>
                    <a:pt x="768935" y="1839172"/>
                  </a:lnTo>
                  <a:lnTo>
                    <a:pt x="765343" y="1836809"/>
                  </a:lnTo>
                  <a:lnTo>
                    <a:pt x="761750" y="1834051"/>
                  </a:lnTo>
                  <a:lnTo>
                    <a:pt x="758955" y="1831294"/>
                  </a:lnTo>
                  <a:lnTo>
                    <a:pt x="756161" y="1827748"/>
                  </a:lnTo>
                  <a:lnTo>
                    <a:pt x="754165" y="1824597"/>
                  </a:lnTo>
                  <a:lnTo>
                    <a:pt x="748975" y="1815536"/>
                  </a:lnTo>
                  <a:lnTo>
                    <a:pt x="745782" y="1808839"/>
                  </a:lnTo>
                  <a:lnTo>
                    <a:pt x="743387" y="1803718"/>
                  </a:lnTo>
                  <a:lnTo>
                    <a:pt x="742588" y="1799385"/>
                  </a:lnTo>
                  <a:lnTo>
                    <a:pt x="742588" y="1795051"/>
                  </a:lnTo>
                  <a:lnTo>
                    <a:pt x="743387" y="1790718"/>
                  </a:lnTo>
                  <a:lnTo>
                    <a:pt x="746181" y="1778112"/>
                  </a:lnTo>
                  <a:lnTo>
                    <a:pt x="746979" y="1774173"/>
                  </a:lnTo>
                  <a:lnTo>
                    <a:pt x="746979" y="1772203"/>
                  </a:lnTo>
                  <a:lnTo>
                    <a:pt x="746181" y="1771021"/>
                  </a:lnTo>
                  <a:lnTo>
                    <a:pt x="745383" y="1770627"/>
                  </a:lnTo>
                  <a:lnTo>
                    <a:pt x="742987" y="1770627"/>
                  </a:lnTo>
                  <a:lnTo>
                    <a:pt x="742189" y="1770233"/>
                  </a:lnTo>
                  <a:lnTo>
                    <a:pt x="741790" y="1769839"/>
                  </a:lnTo>
                  <a:lnTo>
                    <a:pt x="738596" y="1761961"/>
                  </a:lnTo>
                  <a:lnTo>
                    <a:pt x="736999" y="1758021"/>
                  </a:lnTo>
                  <a:lnTo>
                    <a:pt x="736600" y="1756052"/>
                  </a:lnTo>
                  <a:lnTo>
                    <a:pt x="736600" y="1754476"/>
                  </a:lnTo>
                  <a:lnTo>
                    <a:pt x="742189" y="1750536"/>
                  </a:lnTo>
                  <a:lnTo>
                    <a:pt x="747379" y="1747385"/>
                  </a:lnTo>
                  <a:lnTo>
                    <a:pt x="750971" y="1745021"/>
                  </a:lnTo>
                  <a:lnTo>
                    <a:pt x="754165" y="1743839"/>
                  </a:lnTo>
                  <a:lnTo>
                    <a:pt x="758556" y="1741870"/>
                  </a:lnTo>
                  <a:lnTo>
                    <a:pt x="759754" y="1741870"/>
                  </a:lnTo>
                  <a:lnTo>
                    <a:pt x="761351" y="1739900"/>
                  </a:lnTo>
                  <a:close/>
                  <a:moveTo>
                    <a:pt x="1554438" y="1730375"/>
                  </a:moveTo>
                  <a:lnTo>
                    <a:pt x="1565575" y="1730375"/>
                  </a:lnTo>
                  <a:lnTo>
                    <a:pt x="1575916" y="1730375"/>
                  </a:lnTo>
                  <a:lnTo>
                    <a:pt x="1586258" y="1731163"/>
                  </a:lnTo>
                  <a:lnTo>
                    <a:pt x="1591031" y="1731951"/>
                  </a:lnTo>
                  <a:lnTo>
                    <a:pt x="1595008" y="1733133"/>
                  </a:lnTo>
                  <a:lnTo>
                    <a:pt x="1598986" y="1734314"/>
                  </a:lnTo>
                  <a:lnTo>
                    <a:pt x="1602168" y="1735890"/>
                  </a:lnTo>
                  <a:lnTo>
                    <a:pt x="1605350" y="1737860"/>
                  </a:lnTo>
                  <a:lnTo>
                    <a:pt x="1607339" y="1739830"/>
                  </a:lnTo>
                  <a:lnTo>
                    <a:pt x="1608929" y="1741799"/>
                  </a:lnTo>
                  <a:lnTo>
                    <a:pt x="1609725" y="1744951"/>
                  </a:lnTo>
                  <a:lnTo>
                    <a:pt x="1609725" y="1747708"/>
                  </a:lnTo>
                  <a:lnTo>
                    <a:pt x="1608929" y="1751648"/>
                  </a:lnTo>
                  <a:lnTo>
                    <a:pt x="1607339" y="1755193"/>
                  </a:lnTo>
                  <a:lnTo>
                    <a:pt x="1604554" y="1759920"/>
                  </a:lnTo>
                  <a:lnTo>
                    <a:pt x="1600577" y="1764648"/>
                  </a:lnTo>
                  <a:lnTo>
                    <a:pt x="1595804" y="1769769"/>
                  </a:lnTo>
                  <a:lnTo>
                    <a:pt x="1589042" y="1776072"/>
                  </a:lnTo>
                  <a:lnTo>
                    <a:pt x="1582678" y="1781193"/>
                  </a:lnTo>
                  <a:lnTo>
                    <a:pt x="1576314" y="1786314"/>
                  </a:lnTo>
                  <a:lnTo>
                    <a:pt x="1570348" y="1790647"/>
                  </a:lnTo>
                  <a:lnTo>
                    <a:pt x="1563586" y="1794193"/>
                  </a:lnTo>
                  <a:lnTo>
                    <a:pt x="1557222" y="1797738"/>
                  </a:lnTo>
                  <a:lnTo>
                    <a:pt x="1550461" y="1800496"/>
                  </a:lnTo>
                  <a:lnTo>
                    <a:pt x="1544097" y="1802466"/>
                  </a:lnTo>
                  <a:lnTo>
                    <a:pt x="1537733" y="1804829"/>
                  </a:lnTo>
                  <a:lnTo>
                    <a:pt x="1530971" y="1806799"/>
                  </a:lnTo>
                  <a:lnTo>
                    <a:pt x="1524607" y="1807981"/>
                  </a:lnTo>
                  <a:lnTo>
                    <a:pt x="1518243" y="1809163"/>
                  </a:lnTo>
                  <a:lnTo>
                    <a:pt x="1505117" y="1811132"/>
                  </a:lnTo>
                  <a:lnTo>
                    <a:pt x="1491992" y="1812314"/>
                  </a:lnTo>
                  <a:lnTo>
                    <a:pt x="1486026" y="1813102"/>
                  </a:lnTo>
                  <a:lnTo>
                    <a:pt x="1483241" y="1813890"/>
                  </a:lnTo>
                  <a:lnTo>
                    <a:pt x="1482048" y="1814678"/>
                  </a:lnTo>
                  <a:lnTo>
                    <a:pt x="1481253" y="1815072"/>
                  </a:lnTo>
                  <a:lnTo>
                    <a:pt x="1480855" y="1815859"/>
                  </a:lnTo>
                  <a:lnTo>
                    <a:pt x="1480855" y="1817041"/>
                  </a:lnTo>
                  <a:lnTo>
                    <a:pt x="1481253" y="1818617"/>
                  </a:lnTo>
                  <a:lnTo>
                    <a:pt x="1482048" y="1819799"/>
                  </a:lnTo>
                  <a:lnTo>
                    <a:pt x="1482048" y="1821375"/>
                  </a:lnTo>
                  <a:lnTo>
                    <a:pt x="1482048" y="1821769"/>
                  </a:lnTo>
                  <a:lnTo>
                    <a:pt x="1480855" y="1822556"/>
                  </a:lnTo>
                  <a:lnTo>
                    <a:pt x="1471309" y="1830829"/>
                  </a:lnTo>
                  <a:lnTo>
                    <a:pt x="1465343" y="1834375"/>
                  </a:lnTo>
                  <a:lnTo>
                    <a:pt x="1463354" y="1835556"/>
                  </a:lnTo>
                  <a:lnTo>
                    <a:pt x="1461365" y="1836738"/>
                  </a:lnTo>
                  <a:lnTo>
                    <a:pt x="1452615" y="1830041"/>
                  </a:lnTo>
                  <a:lnTo>
                    <a:pt x="1445853" y="1824132"/>
                  </a:lnTo>
                  <a:lnTo>
                    <a:pt x="1440285" y="1819405"/>
                  </a:lnTo>
                  <a:lnTo>
                    <a:pt x="1437103" y="1815072"/>
                  </a:lnTo>
                  <a:lnTo>
                    <a:pt x="1434716" y="1812314"/>
                  </a:lnTo>
                  <a:lnTo>
                    <a:pt x="1433125" y="1810344"/>
                  </a:lnTo>
                  <a:lnTo>
                    <a:pt x="1432330" y="1808375"/>
                  </a:lnTo>
                  <a:lnTo>
                    <a:pt x="1428750" y="1806799"/>
                  </a:lnTo>
                  <a:lnTo>
                    <a:pt x="1512675" y="1734314"/>
                  </a:lnTo>
                  <a:lnTo>
                    <a:pt x="1518641" y="1733527"/>
                  </a:lnTo>
                  <a:lnTo>
                    <a:pt x="1533755" y="1731951"/>
                  </a:lnTo>
                  <a:lnTo>
                    <a:pt x="1543699" y="1731163"/>
                  </a:lnTo>
                  <a:lnTo>
                    <a:pt x="1554438" y="1730375"/>
                  </a:lnTo>
                  <a:close/>
                  <a:moveTo>
                    <a:pt x="588962" y="1535113"/>
                  </a:moveTo>
                  <a:lnTo>
                    <a:pt x="694496" y="1535113"/>
                  </a:lnTo>
                  <a:lnTo>
                    <a:pt x="694496" y="1557872"/>
                  </a:lnTo>
                  <a:lnTo>
                    <a:pt x="694894" y="1558271"/>
                  </a:lnTo>
                  <a:lnTo>
                    <a:pt x="696885" y="1560268"/>
                  </a:lnTo>
                  <a:lnTo>
                    <a:pt x="698478" y="1560667"/>
                  </a:lnTo>
                  <a:lnTo>
                    <a:pt x="700469" y="1561466"/>
                  </a:lnTo>
                  <a:lnTo>
                    <a:pt x="704053" y="1561865"/>
                  </a:lnTo>
                  <a:lnTo>
                    <a:pt x="707239" y="1561865"/>
                  </a:lnTo>
                  <a:lnTo>
                    <a:pt x="711222" y="1561865"/>
                  </a:lnTo>
                  <a:lnTo>
                    <a:pt x="714407" y="1561466"/>
                  </a:lnTo>
                  <a:lnTo>
                    <a:pt x="716797" y="1560667"/>
                  </a:lnTo>
                  <a:lnTo>
                    <a:pt x="718390" y="1560268"/>
                  </a:lnTo>
                  <a:lnTo>
                    <a:pt x="720381" y="1558271"/>
                  </a:lnTo>
                  <a:lnTo>
                    <a:pt x="720779" y="1557872"/>
                  </a:lnTo>
                  <a:lnTo>
                    <a:pt x="720779" y="1535113"/>
                  </a:lnTo>
                  <a:lnTo>
                    <a:pt x="820737" y="1535113"/>
                  </a:lnTo>
                  <a:lnTo>
                    <a:pt x="820737" y="1644117"/>
                  </a:lnTo>
                  <a:lnTo>
                    <a:pt x="820339" y="1648908"/>
                  </a:lnTo>
                  <a:lnTo>
                    <a:pt x="819144" y="1652901"/>
                  </a:lnTo>
                  <a:lnTo>
                    <a:pt x="816755" y="1656894"/>
                  </a:lnTo>
                  <a:lnTo>
                    <a:pt x="814365" y="1660088"/>
                  </a:lnTo>
                  <a:lnTo>
                    <a:pt x="810781" y="1663283"/>
                  </a:lnTo>
                  <a:lnTo>
                    <a:pt x="806799" y="1665279"/>
                  </a:lnTo>
                  <a:lnTo>
                    <a:pt x="802418" y="1666477"/>
                  </a:lnTo>
                  <a:lnTo>
                    <a:pt x="797639" y="1666876"/>
                  </a:lnTo>
                  <a:lnTo>
                    <a:pt x="612060" y="1666876"/>
                  </a:lnTo>
                  <a:lnTo>
                    <a:pt x="607281" y="1666477"/>
                  </a:lnTo>
                  <a:lnTo>
                    <a:pt x="602901" y="1665279"/>
                  </a:lnTo>
                  <a:lnTo>
                    <a:pt x="598918" y="1663283"/>
                  </a:lnTo>
                  <a:lnTo>
                    <a:pt x="595732" y="1660088"/>
                  </a:lnTo>
                  <a:lnTo>
                    <a:pt x="592546" y="1656894"/>
                  </a:lnTo>
                  <a:lnTo>
                    <a:pt x="590555" y="1652901"/>
                  </a:lnTo>
                  <a:lnTo>
                    <a:pt x="589360" y="1648908"/>
                  </a:lnTo>
                  <a:lnTo>
                    <a:pt x="588962" y="1644117"/>
                  </a:lnTo>
                  <a:lnTo>
                    <a:pt x="588962" y="1535113"/>
                  </a:lnTo>
                  <a:close/>
                  <a:moveTo>
                    <a:pt x="612060" y="1476375"/>
                  </a:moveTo>
                  <a:lnTo>
                    <a:pt x="797639" y="1476375"/>
                  </a:lnTo>
                  <a:lnTo>
                    <a:pt x="802418" y="1476769"/>
                  </a:lnTo>
                  <a:lnTo>
                    <a:pt x="806799" y="1477950"/>
                  </a:lnTo>
                  <a:lnTo>
                    <a:pt x="810781" y="1480312"/>
                  </a:lnTo>
                  <a:lnTo>
                    <a:pt x="814365" y="1483068"/>
                  </a:lnTo>
                  <a:lnTo>
                    <a:pt x="816755" y="1486611"/>
                  </a:lnTo>
                  <a:lnTo>
                    <a:pt x="819144" y="1490155"/>
                  </a:lnTo>
                  <a:lnTo>
                    <a:pt x="820339" y="1494485"/>
                  </a:lnTo>
                  <a:lnTo>
                    <a:pt x="820737" y="1498816"/>
                  </a:lnTo>
                  <a:lnTo>
                    <a:pt x="820737" y="1525588"/>
                  </a:lnTo>
                  <a:lnTo>
                    <a:pt x="588962" y="1525588"/>
                  </a:lnTo>
                  <a:lnTo>
                    <a:pt x="588962" y="1498816"/>
                  </a:lnTo>
                  <a:lnTo>
                    <a:pt x="589360" y="1494485"/>
                  </a:lnTo>
                  <a:lnTo>
                    <a:pt x="590555" y="1490155"/>
                  </a:lnTo>
                  <a:lnTo>
                    <a:pt x="592546" y="1486611"/>
                  </a:lnTo>
                  <a:lnTo>
                    <a:pt x="595732" y="1483068"/>
                  </a:lnTo>
                  <a:lnTo>
                    <a:pt x="598918" y="1480312"/>
                  </a:lnTo>
                  <a:lnTo>
                    <a:pt x="602901" y="1477950"/>
                  </a:lnTo>
                  <a:lnTo>
                    <a:pt x="607281" y="1476769"/>
                  </a:lnTo>
                  <a:lnTo>
                    <a:pt x="612060" y="1476375"/>
                  </a:lnTo>
                  <a:close/>
                  <a:moveTo>
                    <a:pt x="725449" y="1381125"/>
                  </a:moveTo>
                  <a:lnTo>
                    <a:pt x="730525" y="1381524"/>
                  </a:lnTo>
                  <a:lnTo>
                    <a:pt x="732087" y="1381524"/>
                  </a:lnTo>
                  <a:lnTo>
                    <a:pt x="734430" y="1382322"/>
                  </a:lnTo>
                  <a:lnTo>
                    <a:pt x="737554" y="1384317"/>
                  </a:lnTo>
                  <a:lnTo>
                    <a:pt x="740287" y="1386312"/>
                  </a:lnTo>
                  <a:lnTo>
                    <a:pt x="743411" y="1389505"/>
                  </a:lnTo>
                  <a:lnTo>
                    <a:pt x="746535" y="1393096"/>
                  </a:lnTo>
                  <a:lnTo>
                    <a:pt x="749659" y="1397486"/>
                  </a:lnTo>
                  <a:lnTo>
                    <a:pt x="755906" y="1407063"/>
                  </a:lnTo>
                  <a:lnTo>
                    <a:pt x="761373" y="1417837"/>
                  </a:lnTo>
                  <a:lnTo>
                    <a:pt x="766059" y="1427813"/>
                  </a:lnTo>
                  <a:lnTo>
                    <a:pt x="769182" y="1437390"/>
                  </a:lnTo>
                  <a:lnTo>
                    <a:pt x="770744" y="1441780"/>
                  </a:lnTo>
                  <a:lnTo>
                    <a:pt x="771525" y="1445770"/>
                  </a:lnTo>
                  <a:lnTo>
                    <a:pt x="771525" y="1448164"/>
                  </a:lnTo>
                  <a:lnTo>
                    <a:pt x="771525" y="1450159"/>
                  </a:lnTo>
                  <a:lnTo>
                    <a:pt x="770744" y="1451357"/>
                  </a:lnTo>
                  <a:lnTo>
                    <a:pt x="769182" y="1452155"/>
                  </a:lnTo>
                  <a:lnTo>
                    <a:pt x="768011" y="1452155"/>
                  </a:lnTo>
                  <a:lnTo>
                    <a:pt x="766449" y="1450958"/>
                  </a:lnTo>
                  <a:lnTo>
                    <a:pt x="764887" y="1449760"/>
                  </a:lnTo>
                  <a:lnTo>
                    <a:pt x="762544" y="1448563"/>
                  </a:lnTo>
                  <a:lnTo>
                    <a:pt x="759030" y="1444174"/>
                  </a:lnTo>
                  <a:lnTo>
                    <a:pt x="755516" y="1439784"/>
                  </a:lnTo>
                  <a:lnTo>
                    <a:pt x="753173" y="1434996"/>
                  </a:lnTo>
                  <a:lnTo>
                    <a:pt x="752392" y="1433400"/>
                  </a:lnTo>
                  <a:lnTo>
                    <a:pt x="752392" y="1431404"/>
                  </a:lnTo>
                  <a:lnTo>
                    <a:pt x="752001" y="1428611"/>
                  </a:lnTo>
                  <a:lnTo>
                    <a:pt x="750830" y="1426616"/>
                  </a:lnTo>
                  <a:lnTo>
                    <a:pt x="748878" y="1425419"/>
                  </a:lnTo>
                  <a:lnTo>
                    <a:pt x="746925" y="1425020"/>
                  </a:lnTo>
                  <a:lnTo>
                    <a:pt x="746144" y="1425419"/>
                  </a:lnTo>
                  <a:lnTo>
                    <a:pt x="745363" y="1425818"/>
                  </a:lnTo>
                  <a:lnTo>
                    <a:pt x="744582" y="1426616"/>
                  </a:lnTo>
                  <a:lnTo>
                    <a:pt x="743411" y="1427414"/>
                  </a:lnTo>
                  <a:lnTo>
                    <a:pt x="742630" y="1428611"/>
                  </a:lnTo>
                  <a:lnTo>
                    <a:pt x="742240" y="1430207"/>
                  </a:lnTo>
                  <a:lnTo>
                    <a:pt x="741849" y="1432602"/>
                  </a:lnTo>
                  <a:lnTo>
                    <a:pt x="741849" y="1434597"/>
                  </a:lnTo>
                  <a:lnTo>
                    <a:pt x="741459" y="1439385"/>
                  </a:lnTo>
                  <a:lnTo>
                    <a:pt x="740678" y="1443376"/>
                  </a:lnTo>
                  <a:lnTo>
                    <a:pt x="739897" y="1445371"/>
                  </a:lnTo>
                  <a:lnTo>
                    <a:pt x="739116" y="1446967"/>
                  </a:lnTo>
                  <a:lnTo>
                    <a:pt x="737944" y="1448164"/>
                  </a:lnTo>
                  <a:lnTo>
                    <a:pt x="735992" y="1449361"/>
                  </a:lnTo>
                  <a:lnTo>
                    <a:pt x="734430" y="1450558"/>
                  </a:lnTo>
                  <a:lnTo>
                    <a:pt x="732868" y="1452155"/>
                  </a:lnTo>
                  <a:lnTo>
                    <a:pt x="730525" y="1452953"/>
                  </a:lnTo>
                  <a:lnTo>
                    <a:pt x="727792" y="1453352"/>
                  </a:lnTo>
                  <a:lnTo>
                    <a:pt x="721935" y="1454150"/>
                  </a:lnTo>
                  <a:lnTo>
                    <a:pt x="715297" y="1454150"/>
                  </a:lnTo>
                  <a:lnTo>
                    <a:pt x="712173" y="1453751"/>
                  </a:lnTo>
                  <a:lnTo>
                    <a:pt x="709049" y="1452953"/>
                  </a:lnTo>
                  <a:lnTo>
                    <a:pt x="706706" y="1452155"/>
                  </a:lnTo>
                  <a:lnTo>
                    <a:pt x="703973" y="1450558"/>
                  </a:lnTo>
                  <a:lnTo>
                    <a:pt x="701240" y="1448962"/>
                  </a:lnTo>
                  <a:lnTo>
                    <a:pt x="699287" y="1447366"/>
                  </a:lnTo>
                  <a:lnTo>
                    <a:pt x="694992" y="1442977"/>
                  </a:lnTo>
                  <a:lnTo>
                    <a:pt x="691478" y="1438188"/>
                  </a:lnTo>
                  <a:lnTo>
                    <a:pt x="687963" y="1432602"/>
                  </a:lnTo>
                  <a:lnTo>
                    <a:pt x="685230" y="1427015"/>
                  </a:lnTo>
                  <a:lnTo>
                    <a:pt x="682497" y="1421029"/>
                  </a:lnTo>
                  <a:lnTo>
                    <a:pt x="680544" y="1415044"/>
                  </a:lnTo>
                  <a:lnTo>
                    <a:pt x="678982" y="1409058"/>
                  </a:lnTo>
                  <a:lnTo>
                    <a:pt x="676249" y="1399082"/>
                  </a:lnTo>
                  <a:lnTo>
                    <a:pt x="675078" y="1392298"/>
                  </a:lnTo>
                  <a:lnTo>
                    <a:pt x="674687" y="1389106"/>
                  </a:lnTo>
                  <a:lnTo>
                    <a:pt x="674687" y="1388707"/>
                  </a:lnTo>
                  <a:lnTo>
                    <a:pt x="675078" y="1388308"/>
                  </a:lnTo>
                  <a:lnTo>
                    <a:pt x="676249" y="1387909"/>
                  </a:lnTo>
                  <a:lnTo>
                    <a:pt x="679373" y="1387111"/>
                  </a:lnTo>
                  <a:lnTo>
                    <a:pt x="683278" y="1385913"/>
                  </a:lnTo>
                  <a:lnTo>
                    <a:pt x="689525" y="1384716"/>
                  </a:lnTo>
                  <a:lnTo>
                    <a:pt x="698897" y="1383120"/>
                  </a:lnTo>
                  <a:lnTo>
                    <a:pt x="715297" y="1381524"/>
                  </a:lnTo>
                  <a:lnTo>
                    <a:pt x="725449" y="1381125"/>
                  </a:lnTo>
                  <a:close/>
                  <a:moveTo>
                    <a:pt x="1433588" y="1247775"/>
                  </a:moveTo>
                  <a:lnTo>
                    <a:pt x="1439124" y="1247775"/>
                  </a:lnTo>
                  <a:lnTo>
                    <a:pt x="1444264" y="1248175"/>
                  </a:lnTo>
                  <a:lnTo>
                    <a:pt x="1448614" y="1248976"/>
                  </a:lnTo>
                  <a:lnTo>
                    <a:pt x="1451382" y="1249776"/>
                  </a:lnTo>
                  <a:lnTo>
                    <a:pt x="1453359" y="1250977"/>
                  </a:lnTo>
                  <a:lnTo>
                    <a:pt x="1454150" y="1252178"/>
                  </a:lnTo>
                  <a:lnTo>
                    <a:pt x="1454150" y="1253779"/>
                  </a:lnTo>
                  <a:lnTo>
                    <a:pt x="1453359" y="1255380"/>
                  </a:lnTo>
                  <a:lnTo>
                    <a:pt x="1452173" y="1256981"/>
                  </a:lnTo>
                  <a:lnTo>
                    <a:pt x="1450196" y="1258582"/>
                  </a:lnTo>
                  <a:lnTo>
                    <a:pt x="1447428" y="1260183"/>
                  </a:lnTo>
                  <a:lnTo>
                    <a:pt x="1441892" y="1262985"/>
                  </a:lnTo>
                  <a:lnTo>
                    <a:pt x="1435565" y="1264986"/>
                  </a:lnTo>
                  <a:lnTo>
                    <a:pt x="1432402" y="1265387"/>
                  </a:lnTo>
                  <a:lnTo>
                    <a:pt x="1429634" y="1265787"/>
                  </a:lnTo>
                  <a:lnTo>
                    <a:pt x="1427261" y="1265787"/>
                  </a:lnTo>
                  <a:lnTo>
                    <a:pt x="1425284" y="1265387"/>
                  </a:lnTo>
                  <a:lnTo>
                    <a:pt x="1423703" y="1264986"/>
                  </a:lnTo>
                  <a:lnTo>
                    <a:pt x="1422516" y="1264586"/>
                  </a:lnTo>
                  <a:lnTo>
                    <a:pt x="1420539" y="1264586"/>
                  </a:lnTo>
                  <a:lnTo>
                    <a:pt x="1419353" y="1264986"/>
                  </a:lnTo>
                  <a:lnTo>
                    <a:pt x="1418562" y="1265787"/>
                  </a:lnTo>
                  <a:lnTo>
                    <a:pt x="1417376" y="1266588"/>
                  </a:lnTo>
                  <a:lnTo>
                    <a:pt x="1416980" y="1267388"/>
                  </a:lnTo>
                  <a:lnTo>
                    <a:pt x="1416585" y="1268589"/>
                  </a:lnTo>
                  <a:lnTo>
                    <a:pt x="1416190" y="1269790"/>
                  </a:lnTo>
                  <a:lnTo>
                    <a:pt x="1416585" y="1270990"/>
                  </a:lnTo>
                  <a:lnTo>
                    <a:pt x="1416585" y="1272191"/>
                  </a:lnTo>
                  <a:lnTo>
                    <a:pt x="1417376" y="1273392"/>
                  </a:lnTo>
                  <a:lnTo>
                    <a:pt x="1418562" y="1274993"/>
                  </a:lnTo>
                  <a:lnTo>
                    <a:pt x="1419748" y="1276194"/>
                  </a:lnTo>
                  <a:lnTo>
                    <a:pt x="1422121" y="1277395"/>
                  </a:lnTo>
                  <a:lnTo>
                    <a:pt x="1424098" y="1278596"/>
                  </a:lnTo>
                  <a:lnTo>
                    <a:pt x="1428843" y="1280597"/>
                  </a:lnTo>
                  <a:lnTo>
                    <a:pt x="1430820" y="1282198"/>
                  </a:lnTo>
                  <a:lnTo>
                    <a:pt x="1432402" y="1283799"/>
                  </a:lnTo>
                  <a:lnTo>
                    <a:pt x="1433588" y="1285000"/>
                  </a:lnTo>
                  <a:lnTo>
                    <a:pt x="1435170" y="1287001"/>
                  </a:lnTo>
                  <a:lnTo>
                    <a:pt x="1436356" y="1289003"/>
                  </a:lnTo>
                  <a:lnTo>
                    <a:pt x="1436751" y="1291404"/>
                  </a:lnTo>
                  <a:lnTo>
                    <a:pt x="1437542" y="1293406"/>
                  </a:lnTo>
                  <a:lnTo>
                    <a:pt x="1437542" y="1296608"/>
                  </a:lnTo>
                  <a:lnTo>
                    <a:pt x="1437542" y="1299009"/>
                  </a:lnTo>
                  <a:lnTo>
                    <a:pt x="1437147" y="1302612"/>
                  </a:lnTo>
                  <a:lnTo>
                    <a:pt x="1436356" y="1305414"/>
                  </a:lnTo>
                  <a:lnTo>
                    <a:pt x="1435170" y="1309416"/>
                  </a:lnTo>
                  <a:lnTo>
                    <a:pt x="1431611" y="1317422"/>
                  </a:lnTo>
                  <a:lnTo>
                    <a:pt x="1430029" y="1320624"/>
                  </a:lnTo>
                  <a:lnTo>
                    <a:pt x="1428052" y="1323826"/>
                  </a:lnTo>
                  <a:lnTo>
                    <a:pt x="1425680" y="1326628"/>
                  </a:lnTo>
                  <a:lnTo>
                    <a:pt x="1423307" y="1328629"/>
                  </a:lnTo>
                  <a:lnTo>
                    <a:pt x="1420539" y="1331431"/>
                  </a:lnTo>
                  <a:lnTo>
                    <a:pt x="1417771" y="1333032"/>
                  </a:lnTo>
                  <a:lnTo>
                    <a:pt x="1414608" y="1334633"/>
                  </a:lnTo>
                  <a:lnTo>
                    <a:pt x="1411445" y="1336635"/>
                  </a:lnTo>
                  <a:lnTo>
                    <a:pt x="1404722" y="1338636"/>
                  </a:lnTo>
                  <a:lnTo>
                    <a:pt x="1397605" y="1340237"/>
                  </a:lnTo>
                  <a:lnTo>
                    <a:pt x="1390487" y="1341038"/>
                  </a:lnTo>
                  <a:lnTo>
                    <a:pt x="1383370" y="1341438"/>
                  </a:lnTo>
                  <a:lnTo>
                    <a:pt x="1376252" y="1341438"/>
                  </a:lnTo>
                  <a:lnTo>
                    <a:pt x="1369530" y="1341038"/>
                  </a:lnTo>
                  <a:lnTo>
                    <a:pt x="1358063" y="1339437"/>
                  </a:lnTo>
                  <a:lnTo>
                    <a:pt x="1350154" y="1338236"/>
                  </a:lnTo>
                  <a:lnTo>
                    <a:pt x="1347386" y="1337435"/>
                  </a:lnTo>
                  <a:lnTo>
                    <a:pt x="1347386" y="1337835"/>
                  </a:lnTo>
                  <a:lnTo>
                    <a:pt x="1346991" y="1337435"/>
                  </a:lnTo>
                  <a:lnTo>
                    <a:pt x="1346200" y="1337035"/>
                  </a:lnTo>
                  <a:lnTo>
                    <a:pt x="1346200" y="1334633"/>
                  </a:lnTo>
                  <a:lnTo>
                    <a:pt x="1346991" y="1331831"/>
                  </a:lnTo>
                  <a:lnTo>
                    <a:pt x="1347782" y="1326228"/>
                  </a:lnTo>
                  <a:lnTo>
                    <a:pt x="1349363" y="1318623"/>
                  </a:lnTo>
                  <a:lnTo>
                    <a:pt x="1351736" y="1307415"/>
                  </a:lnTo>
                  <a:lnTo>
                    <a:pt x="1355295" y="1296608"/>
                  </a:lnTo>
                  <a:lnTo>
                    <a:pt x="1357667" y="1287402"/>
                  </a:lnTo>
                  <a:lnTo>
                    <a:pt x="1361621" y="1275794"/>
                  </a:lnTo>
                  <a:lnTo>
                    <a:pt x="1363994" y="1270190"/>
                  </a:lnTo>
                  <a:lnTo>
                    <a:pt x="1364785" y="1268589"/>
                  </a:lnTo>
                  <a:lnTo>
                    <a:pt x="1366762" y="1265787"/>
                  </a:lnTo>
                  <a:lnTo>
                    <a:pt x="1369925" y="1262985"/>
                  </a:lnTo>
                  <a:lnTo>
                    <a:pt x="1373484" y="1260183"/>
                  </a:lnTo>
                  <a:lnTo>
                    <a:pt x="1378229" y="1258182"/>
                  </a:lnTo>
                  <a:lnTo>
                    <a:pt x="1383765" y="1256181"/>
                  </a:lnTo>
                  <a:lnTo>
                    <a:pt x="1389301" y="1253779"/>
                  </a:lnTo>
                  <a:lnTo>
                    <a:pt x="1395628" y="1252578"/>
                  </a:lnTo>
                  <a:lnTo>
                    <a:pt x="1401954" y="1250977"/>
                  </a:lnTo>
                  <a:lnTo>
                    <a:pt x="1415399" y="1248976"/>
                  </a:lnTo>
                  <a:lnTo>
                    <a:pt x="1428052" y="1248175"/>
                  </a:lnTo>
                  <a:lnTo>
                    <a:pt x="1433588" y="1247775"/>
                  </a:lnTo>
                  <a:close/>
                  <a:moveTo>
                    <a:pt x="1155700" y="965200"/>
                  </a:moveTo>
                  <a:lnTo>
                    <a:pt x="1161653" y="965597"/>
                  </a:lnTo>
                  <a:lnTo>
                    <a:pt x="1167209" y="966787"/>
                  </a:lnTo>
                  <a:lnTo>
                    <a:pt x="1172766" y="968770"/>
                  </a:lnTo>
                  <a:lnTo>
                    <a:pt x="1177925" y="971944"/>
                  </a:lnTo>
                  <a:lnTo>
                    <a:pt x="1182687" y="975514"/>
                  </a:lnTo>
                  <a:lnTo>
                    <a:pt x="1187450" y="980274"/>
                  </a:lnTo>
                  <a:lnTo>
                    <a:pt x="1192213" y="985431"/>
                  </a:lnTo>
                  <a:lnTo>
                    <a:pt x="1196181" y="991381"/>
                  </a:lnTo>
                  <a:lnTo>
                    <a:pt x="1200150" y="998125"/>
                  </a:lnTo>
                  <a:lnTo>
                    <a:pt x="1204119" y="1005265"/>
                  </a:lnTo>
                  <a:lnTo>
                    <a:pt x="1207691" y="1012802"/>
                  </a:lnTo>
                  <a:lnTo>
                    <a:pt x="1211659" y="1021133"/>
                  </a:lnTo>
                  <a:lnTo>
                    <a:pt x="1214437" y="1029860"/>
                  </a:lnTo>
                  <a:lnTo>
                    <a:pt x="1217613" y="1038984"/>
                  </a:lnTo>
                  <a:lnTo>
                    <a:pt x="1220787" y="1048504"/>
                  </a:lnTo>
                  <a:lnTo>
                    <a:pt x="1225947" y="1068338"/>
                  </a:lnTo>
                  <a:lnTo>
                    <a:pt x="1230313" y="1089363"/>
                  </a:lnTo>
                  <a:lnTo>
                    <a:pt x="1234678" y="1111180"/>
                  </a:lnTo>
                  <a:lnTo>
                    <a:pt x="1237853" y="1133792"/>
                  </a:lnTo>
                  <a:lnTo>
                    <a:pt x="1241028" y="1155609"/>
                  </a:lnTo>
                  <a:lnTo>
                    <a:pt x="1243013" y="1177824"/>
                  </a:lnTo>
                  <a:lnTo>
                    <a:pt x="1245394" y="1198848"/>
                  </a:lnTo>
                  <a:lnTo>
                    <a:pt x="1246981" y="1219476"/>
                  </a:lnTo>
                  <a:lnTo>
                    <a:pt x="1246187" y="1186551"/>
                  </a:lnTo>
                  <a:lnTo>
                    <a:pt x="1342231" y="1244467"/>
                  </a:lnTo>
                  <a:lnTo>
                    <a:pt x="1323181" y="1340465"/>
                  </a:lnTo>
                  <a:lnTo>
                    <a:pt x="1248966" y="1309524"/>
                  </a:lnTo>
                  <a:lnTo>
                    <a:pt x="1245394" y="1284929"/>
                  </a:lnTo>
                  <a:lnTo>
                    <a:pt x="1239441" y="1242087"/>
                  </a:lnTo>
                  <a:lnTo>
                    <a:pt x="1231106" y="1373787"/>
                  </a:lnTo>
                  <a:lnTo>
                    <a:pt x="1230709" y="1379737"/>
                  </a:lnTo>
                  <a:lnTo>
                    <a:pt x="1230313" y="1386084"/>
                  </a:lnTo>
                  <a:lnTo>
                    <a:pt x="1230709" y="1392431"/>
                  </a:lnTo>
                  <a:lnTo>
                    <a:pt x="1232297" y="1399968"/>
                  </a:lnTo>
                  <a:lnTo>
                    <a:pt x="1234281" y="1407902"/>
                  </a:lnTo>
                  <a:lnTo>
                    <a:pt x="1237059" y="1417422"/>
                  </a:lnTo>
                  <a:lnTo>
                    <a:pt x="1241822" y="1428133"/>
                  </a:lnTo>
                  <a:lnTo>
                    <a:pt x="1247775" y="1440430"/>
                  </a:lnTo>
                  <a:lnTo>
                    <a:pt x="1231106" y="1440430"/>
                  </a:lnTo>
                  <a:lnTo>
                    <a:pt x="1242219" y="1446380"/>
                  </a:lnTo>
                  <a:lnTo>
                    <a:pt x="1256109" y="1453124"/>
                  </a:lnTo>
                  <a:lnTo>
                    <a:pt x="1287066" y="1467405"/>
                  </a:lnTo>
                  <a:lnTo>
                    <a:pt x="1313259" y="1479305"/>
                  </a:lnTo>
                  <a:lnTo>
                    <a:pt x="1323975" y="1483669"/>
                  </a:lnTo>
                  <a:lnTo>
                    <a:pt x="1501775" y="1720491"/>
                  </a:lnTo>
                  <a:lnTo>
                    <a:pt x="1401763" y="1798638"/>
                  </a:lnTo>
                  <a:lnTo>
                    <a:pt x="1210469" y="1576494"/>
                  </a:lnTo>
                  <a:lnTo>
                    <a:pt x="1080294" y="1561816"/>
                  </a:lnTo>
                  <a:lnTo>
                    <a:pt x="1080294" y="1563800"/>
                  </a:lnTo>
                  <a:lnTo>
                    <a:pt x="1080294" y="1567370"/>
                  </a:lnTo>
                  <a:lnTo>
                    <a:pt x="1079500" y="1575700"/>
                  </a:lnTo>
                  <a:lnTo>
                    <a:pt x="1077516" y="1587601"/>
                  </a:lnTo>
                  <a:lnTo>
                    <a:pt x="1074341" y="1601088"/>
                  </a:lnTo>
                  <a:lnTo>
                    <a:pt x="1066403" y="1633220"/>
                  </a:lnTo>
                  <a:lnTo>
                    <a:pt x="1056878" y="1669318"/>
                  </a:lnTo>
                  <a:lnTo>
                    <a:pt x="1046956" y="1703830"/>
                  </a:lnTo>
                  <a:lnTo>
                    <a:pt x="1038622" y="1733582"/>
                  </a:lnTo>
                  <a:lnTo>
                    <a:pt x="1030288" y="1762540"/>
                  </a:lnTo>
                  <a:lnTo>
                    <a:pt x="802481" y="1785548"/>
                  </a:lnTo>
                  <a:lnTo>
                    <a:pt x="770731" y="1731201"/>
                  </a:lnTo>
                  <a:lnTo>
                    <a:pt x="904081" y="1706210"/>
                  </a:lnTo>
                  <a:lnTo>
                    <a:pt x="903685" y="1489619"/>
                  </a:lnTo>
                  <a:lnTo>
                    <a:pt x="871935" y="1482479"/>
                  </a:lnTo>
                  <a:lnTo>
                    <a:pt x="869950" y="1471768"/>
                  </a:lnTo>
                  <a:lnTo>
                    <a:pt x="867966" y="1461851"/>
                  </a:lnTo>
                  <a:lnTo>
                    <a:pt x="866378" y="1453124"/>
                  </a:lnTo>
                  <a:lnTo>
                    <a:pt x="864791" y="1445190"/>
                  </a:lnTo>
                  <a:lnTo>
                    <a:pt x="863600" y="1428926"/>
                  </a:lnTo>
                  <a:lnTo>
                    <a:pt x="862806" y="1413455"/>
                  </a:lnTo>
                  <a:lnTo>
                    <a:pt x="862013" y="1373787"/>
                  </a:lnTo>
                  <a:lnTo>
                    <a:pt x="860822" y="1346812"/>
                  </a:lnTo>
                  <a:lnTo>
                    <a:pt x="858044" y="1312697"/>
                  </a:lnTo>
                  <a:lnTo>
                    <a:pt x="854472" y="1175444"/>
                  </a:lnTo>
                  <a:lnTo>
                    <a:pt x="843756" y="1181791"/>
                  </a:lnTo>
                  <a:lnTo>
                    <a:pt x="818753" y="1197658"/>
                  </a:lnTo>
                  <a:lnTo>
                    <a:pt x="802878" y="1208369"/>
                  </a:lnTo>
                  <a:lnTo>
                    <a:pt x="786606" y="1219476"/>
                  </a:lnTo>
                  <a:lnTo>
                    <a:pt x="770731" y="1230980"/>
                  </a:lnTo>
                  <a:lnTo>
                    <a:pt x="756841" y="1242087"/>
                  </a:lnTo>
                  <a:lnTo>
                    <a:pt x="754460" y="1250021"/>
                  </a:lnTo>
                  <a:lnTo>
                    <a:pt x="752872" y="1258351"/>
                  </a:lnTo>
                  <a:lnTo>
                    <a:pt x="752078" y="1266681"/>
                  </a:lnTo>
                  <a:lnTo>
                    <a:pt x="751285" y="1275805"/>
                  </a:lnTo>
                  <a:lnTo>
                    <a:pt x="751285" y="1284532"/>
                  </a:lnTo>
                  <a:lnTo>
                    <a:pt x="751681" y="1292863"/>
                  </a:lnTo>
                  <a:lnTo>
                    <a:pt x="752078" y="1301590"/>
                  </a:lnTo>
                  <a:lnTo>
                    <a:pt x="752872" y="1310317"/>
                  </a:lnTo>
                  <a:lnTo>
                    <a:pt x="754856" y="1325788"/>
                  </a:lnTo>
                  <a:lnTo>
                    <a:pt x="756444" y="1339275"/>
                  </a:lnTo>
                  <a:lnTo>
                    <a:pt x="758031" y="1350382"/>
                  </a:lnTo>
                  <a:lnTo>
                    <a:pt x="758031" y="1354349"/>
                  </a:lnTo>
                  <a:lnTo>
                    <a:pt x="756841" y="1357523"/>
                  </a:lnTo>
                  <a:lnTo>
                    <a:pt x="727869" y="1355539"/>
                  </a:lnTo>
                  <a:lnTo>
                    <a:pt x="715566" y="1354746"/>
                  </a:lnTo>
                  <a:lnTo>
                    <a:pt x="709613" y="1354746"/>
                  </a:lnTo>
                  <a:lnTo>
                    <a:pt x="704453" y="1355143"/>
                  </a:lnTo>
                  <a:lnTo>
                    <a:pt x="698897" y="1355539"/>
                  </a:lnTo>
                  <a:lnTo>
                    <a:pt x="693341" y="1356729"/>
                  </a:lnTo>
                  <a:lnTo>
                    <a:pt x="687785" y="1357919"/>
                  </a:lnTo>
                  <a:lnTo>
                    <a:pt x="682228" y="1359903"/>
                  </a:lnTo>
                  <a:lnTo>
                    <a:pt x="677069" y="1361886"/>
                  </a:lnTo>
                  <a:lnTo>
                    <a:pt x="671116" y="1364663"/>
                  </a:lnTo>
                  <a:lnTo>
                    <a:pt x="664766" y="1367836"/>
                  </a:lnTo>
                  <a:lnTo>
                    <a:pt x="658416" y="1372200"/>
                  </a:lnTo>
                  <a:lnTo>
                    <a:pt x="657225" y="1367043"/>
                  </a:lnTo>
                  <a:lnTo>
                    <a:pt x="655241" y="1361093"/>
                  </a:lnTo>
                  <a:lnTo>
                    <a:pt x="654050" y="1355143"/>
                  </a:lnTo>
                  <a:lnTo>
                    <a:pt x="653256" y="1348399"/>
                  </a:lnTo>
                  <a:lnTo>
                    <a:pt x="651669" y="1333325"/>
                  </a:lnTo>
                  <a:lnTo>
                    <a:pt x="650875" y="1316267"/>
                  </a:lnTo>
                  <a:lnTo>
                    <a:pt x="650875" y="1296830"/>
                  </a:lnTo>
                  <a:lnTo>
                    <a:pt x="651272" y="1274615"/>
                  </a:lnTo>
                  <a:lnTo>
                    <a:pt x="652066" y="1251211"/>
                  </a:lnTo>
                  <a:lnTo>
                    <a:pt x="653653" y="1225029"/>
                  </a:lnTo>
                  <a:lnTo>
                    <a:pt x="660797" y="1208369"/>
                  </a:lnTo>
                  <a:lnTo>
                    <a:pt x="667147" y="1194881"/>
                  </a:lnTo>
                  <a:lnTo>
                    <a:pt x="670322" y="1188931"/>
                  </a:lnTo>
                  <a:lnTo>
                    <a:pt x="673497" y="1183774"/>
                  </a:lnTo>
                  <a:lnTo>
                    <a:pt x="680244" y="1174254"/>
                  </a:lnTo>
                  <a:lnTo>
                    <a:pt x="687388" y="1164733"/>
                  </a:lnTo>
                  <a:lnTo>
                    <a:pt x="696119" y="1155213"/>
                  </a:lnTo>
                  <a:lnTo>
                    <a:pt x="706438" y="1143312"/>
                  </a:lnTo>
                  <a:lnTo>
                    <a:pt x="718741" y="1129031"/>
                  </a:lnTo>
                  <a:lnTo>
                    <a:pt x="738585" y="1108007"/>
                  </a:lnTo>
                  <a:lnTo>
                    <a:pt x="756047" y="1088966"/>
                  </a:lnTo>
                  <a:lnTo>
                    <a:pt x="785416" y="1057231"/>
                  </a:lnTo>
                  <a:lnTo>
                    <a:pt x="797719" y="1043744"/>
                  </a:lnTo>
                  <a:lnTo>
                    <a:pt x="809228" y="1032240"/>
                  </a:lnTo>
                  <a:lnTo>
                    <a:pt x="820738" y="1021926"/>
                  </a:lnTo>
                  <a:lnTo>
                    <a:pt x="831056" y="1012802"/>
                  </a:lnTo>
                  <a:lnTo>
                    <a:pt x="836613" y="1008439"/>
                  </a:lnTo>
                  <a:lnTo>
                    <a:pt x="842169" y="1004869"/>
                  </a:lnTo>
                  <a:lnTo>
                    <a:pt x="848122" y="1000902"/>
                  </a:lnTo>
                  <a:lnTo>
                    <a:pt x="854075" y="997331"/>
                  </a:lnTo>
                  <a:lnTo>
                    <a:pt x="860028" y="994555"/>
                  </a:lnTo>
                  <a:lnTo>
                    <a:pt x="866378" y="991381"/>
                  </a:lnTo>
                  <a:lnTo>
                    <a:pt x="873125" y="988208"/>
                  </a:lnTo>
                  <a:lnTo>
                    <a:pt x="880269" y="985828"/>
                  </a:lnTo>
                  <a:lnTo>
                    <a:pt x="895350" y="980274"/>
                  </a:lnTo>
                  <a:lnTo>
                    <a:pt x="912416" y="975117"/>
                  </a:lnTo>
                  <a:lnTo>
                    <a:pt x="932260" y="970753"/>
                  </a:lnTo>
                  <a:lnTo>
                    <a:pt x="954881" y="965597"/>
                  </a:lnTo>
                  <a:lnTo>
                    <a:pt x="963613" y="965993"/>
                  </a:lnTo>
                  <a:lnTo>
                    <a:pt x="979488" y="966787"/>
                  </a:lnTo>
                  <a:lnTo>
                    <a:pt x="1004491" y="968373"/>
                  </a:lnTo>
                  <a:lnTo>
                    <a:pt x="1089819" y="1240103"/>
                  </a:lnTo>
                  <a:lnTo>
                    <a:pt x="1081484" y="1159179"/>
                  </a:lnTo>
                  <a:lnTo>
                    <a:pt x="1077516" y="1013199"/>
                  </a:lnTo>
                  <a:lnTo>
                    <a:pt x="1071959" y="999315"/>
                  </a:lnTo>
                  <a:lnTo>
                    <a:pt x="1083072" y="980671"/>
                  </a:lnTo>
                  <a:lnTo>
                    <a:pt x="1107281" y="980671"/>
                  </a:lnTo>
                  <a:lnTo>
                    <a:pt x="1117600" y="999315"/>
                  </a:lnTo>
                  <a:lnTo>
                    <a:pt x="1112837" y="1015579"/>
                  </a:lnTo>
                  <a:lnTo>
                    <a:pt x="1142206" y="1228203"/>
                  </a:lnTo>
                  <a:lnTo>
                    <a:pt x="1137841" y="971944"/>
                  </a:lnTo>
                  <a:lnTo>
                    <a:pt x="1146572" y="967580"/>
                  </a:lnTo>
                  <a:lnTo>
                    <a:pt x="1148953" y="966390"/>
                  </a:lnTo>
                  <a:lnTo>
                    <a:pt x="1149350" y="965597"/>
                  </a:lnTo>
                  <a:lnTo>
                    <a:pt x="1155700" y="965200"/>
                  </a:lnTo>
                  <a:close/>
                  <a:moveTo>
                    <a:pt x="931148" y="736601"/>
                  </a:moveTo>
                  <a:lnTo>
                    <a:pt x="929554" y="751285"/>
                  </a:lnTo>
                  <a:lnTo>
                    <a:pt x="928757" y="762794"/>
                  </a:lnTo>
                  <a:lnTo>
                    <a:pt x="929155" y="762794"/>
                  </a:lnTo>
                  <a:lnTo>
                    <a:pt x="929554" y="751285"/>
                  </a:lnTo>
                  <a:lnTo>
                    <a:pt x="930351" y="746126"/>
                  </a:lnTo>
                  <a:lnTo>
                    <a:pt x="931148" y="741363"/>
                  </a:lnTo>
                  <a:lnTo>
                    <a:pt x="931148" y="736601"/>
                  </a:lnTo>
                  <a:close/>
                  <a:moveTo>
                    <a:pt x="949086" y="679054"/>
                  </a:moveTo>
                  <a:lnTo>
                    <a:pt x="948289" y="679847"/>
                  </a:lnTo>
                  <a:lnTo>
                    <a:pt x="945499" y="681435"/>
                  </a:lnTo>
                  <a:lnTo>
                    <a:pt x="943904" y="683419"/>
                  </a:lnTo>
                  <a:lnTo>
                    <a:pt x="941911" y="686991"/>
                  </a:lnTo>
                  <a:lnTo>
                    <a:pt x="945897" y="682625"/>
                  </a:lnTo>
                  <a:lnTo>
                    <a:pt x="948289" y="681038"/>
                  </a:lnTo>
                  <a:lnTo>
                    <a:pt x="950282" y="679054"/>
                  </a:lnTo>
                  <a:lnTo>
                    <a:pt x="949086" y="679054"/>
                  </a:lnTo>
                  <a:close/>
                  <a:moveTo>
                    <a:pt x="1038375" y="620713"/>
                  </a:moveTo>
                  <a:lnTo>
                    <a:pt x="1049138" y="620713"/>
                  </a:lnTo>
                  <a:lnTo>
                    <a:pt x="1059502" y="621110"/>
                  </a:lnTo>
                  <a:lnTo>
                    <a:pt x="1069866" y="622300"/>
                  </a:lnTo>
                  <a:lnTo>
                    <a:pt x="1079432" y="623491"/>
                  </a:lnTo>
                  <a:lnTo>
                    <a:pt x="1088999" y="625872"/>
                  </a:lnTo>
                  <a:lnTo>
                    <a:pt x="1098167" y="627857"/>
                  </a:lnTo>
                  <a:lnTo>
                    <a:pt x="1106937" y="630238"/>
                  </a:lnTo>
                  <a:lnTo>
                    <a:pt x="1115307" y="633413"/>
                  </a:lnTo>
                  <a:lnTo>
                    <a:pt x="1123678" y="636191"/>
                  </a:lnTo>
                  <a:lnTo>
                    <a:pt x="1130853" y="639763"/>
                  </a:lnTo>
                  <a:lnTo>
                    <a:pt x="1138028" y="642938"/>
                  </a:lnTo>
                  <a:lnTo>
                    <a:pt x="1144805" y="646510"/>
                  </a:lnTo>
                  <a:lnTo>
                    <a:pt x="1156365" y="652860"/>
                  </a:lnTo>
                  <a:lnTo>
                    <a:pt x="1166729" y="659607"/>
                  </a:lnTo>
                  <a:lnTo>
                    <a:pt x="1174701" y="664766"/>
                  </a:lnTo>
                  <a:lnTo>
                    <a:pt x="1180680" y="669529"/>
                  </a:lnTo>
                  <a:lnTo>
                    <a:pt x="1185862" y="673497"/>
                  </a:lnTo>
                  <a:lnTo>
                    <a:pt x="1185862" y="676275"/>
                  </a:lnTo>
                  <a:lnTo>
                    <a:pt x="1185862" y="684213"/>
                  </a:lnTo>
                  <a:lnTo>
                    <a:pt x="1185065" y="688975"/>
                  </a:lnTo>
                  <a:lnTo>
                    <a:pt x="1183869" y="694532"/>
                  </a:lnTo>
                  <a:lnTo>
                    <a:pt x="1182274" y="700088"/>
                  </a:lnTo>
                  <a:lnTo>
                    <a:pt x="1180281" y="704850"/>
                  </a:lnTo>
                  <a:lnTo>
                    <a:pt x="1179086" y="707629"/>
                  </a:lnTo>
                  <a:lnTo>
                    <a:pt x="1177093" y="710010"/>
                  </a:lnTo>
                  <a:lnTo>
                    <a:pt x="1175498" y="711994"/>
                  </a:lnTo>
                  <a:lnTo>
                    <a:pt x="1173505" y="713979"/>
                  </a:lnTo>
                  <a:lnTo>
                    <a:pt x="1170715" y="715963"/>
                  </a:lnTo>
                  <a:lnTo>
                    <a:pt x="1168323" y="717154"/>
                  </a:lnTo>
                  <a:lnTo>
                    <a:pt x="1165533" y="718344"/>
                  </a:lnTo>
                  <a:lnTo>
                    <a:pt x="1161945" y="719138"/>
                  </a:lnTo>
                  <a:lnTo>
                    <a:pt x="1158756" y="719535"/>
                  </a:lnTo>
                  <a:lnTo>
                    <a:pt x="1154770" y="719535"/>
                  </a:lnTo>
                  <a:lnTo>
                    <a:pt x="1150784" y="719138"/>
                  </a:lnTo>
                  <a:lnTo>
                    <a:pt x="1146001" y="718344"/>
                  </a:lnTo>
                  <a:lnTo>
                    <a:pt x="1140819" y="717154"/>
                  </a:lnTo>
                  <a:lnTo>
                    <a:pt x="1135238" y="715566"/>
                  </a:lnTo>
                  <a:lnTo>
                    <a:pt x="1129259" y="712788"/>
                  </a:lnTo>
                  <a:lnTo>
                    <a:pt x="1123678" y="710010"/>
                  </a:lnTo>
                  <a:lnTo>
                    <a:pt x="1120091" y="708819"/>
                  </a:lnTo>
                  <a:lnTo>
                    <a:pt x="1114112" y="707629"/>
                  </a:lnTo>
                  <a:lnTo>
                    <a:pt x="1098964" y="704850"/>
                  </a:lnTo>
                  <a:lnTo>
                    <a:pt x="1083418" y="702072"/>
                  </a:lnTo>
                  <a:lnTo>
                    <a:pt x="1077439" y="700882"/>
                  </a:lnTo>
                  <a:lnTo>
                    <a:pt x="1073852" y="700088"/>
                  </a:lnTo>
                  <a:lnTo>
                    <a:pt x="1104545" y="714772"/>
                  </a:lnTo>
                  <a:lnTo>
                    <a:pt x="1118895" y="721122"/>
                  </a:lnTo>
                  <a:lnTo>
                    <a:pt x="1125671" y="723504"/>
                  </a:lnTo>
                  <a:lnTo>
                    <a:pt x="1132448" y="725885"/>
                  </a:lnTo>
                  <a:lnTo>
                    <a:pt x="1138826" y="728266"/>
                  </a:lnTo>
                  <a:lnTo>
                    <a:pt x="1144805" y="729457"/>
                  </a:lnTo>
                  <a:lnTo>
                    <a:pt x="1150784" y="730647"/>
                  </a:lnTo>
                  <a:lnTo>
                    <a:pt x="1155966" y="731044"/>
                  </a:lnTo>
                  <a:lnTo>
                    <a:pt x="1161148" y="730647"/>
                  </a:lnTo>
                  <a:lnTo>
                    <a:pt x="1165931" y="729457"/>
                  </a:lnTo>
                  <a:lnTo>
                    <a:pt x="1170316" y="727869"/>
                  </a:lnTo>
                  <a:lnTo>
                    <a:pt x="1174302" y="725091"/>
                  </a:lnTo>
                  <a:lnTo>
                    <a:pt x="1175498" y="735410"/>
                  </a:lnTo>
                  <a:lnTo>
                    <a:pt x="1175897" y="744935"/>
                  </a:lnTo>
                  <a:lnTo>
                    <a:pt x="1175498" y="753666"/>
                  </a:lnTo>
                  <a:lnTo>
                    <a:pt x="1175099" y="762397"/>
                  </a:lnTo>
                  <a:lnTo>
                    <a:pt x="1176694" y="761207"/>
                  </a:lnTo>
                  <a:lnTo>
                    <a:pt x="1177491" y="760413"/>
                  </a:lnTo>
                  <a:lnTo>
                    <a:pt x="1178687" y="760016"/>
                  </a:lnTo>
                  <a:lnTo>
                    <a:pt x="1179086" y="760413"/>
                  </a:lnTo>
                  <a:lnTo>
                    <a:pt x="1179484" y="761207"/>
                  </a:lnTo>
                  <a:lnTo>
                    <a:pt x="1179883" y="763985"/>
                  </a:lnTo>
                  <a:lnTo>
                    <a:pt x="1180281" y="767954"/>
                  </a:lnTo>
                  <a:lnTo>
                    <a:pt x="1180281" y="773113"/>
                  </a:lnTo>
                  <a:lnTo>
                    <a:pt x="1179086" y="785813"/>
                  </a:lnTo>
                  <a:lnTo>
                    <a:pt x="1177491" y="800498"/>
                  </a:lnTo>
                  <a:lnTo>
                    <a:pt x="1175498" y="814388"/>
                  </a:lnTo>
                  <a:lnTo>
                    <a:pt x="1173505" y="826294"/>
                  </a:lnTo>
                  <a:lnTo>
                    <a:pt x="1171911" y="833438"/>
                  </a:lnTo>
                  <a:lnTo>
                    <a:pt x="1170715" y="834629"/>
                  </a:lnTo>
                  <a:lnTo>
                    <a:pt x="1170316" y="834232"/>
                  </a:lnTo>
                  <a:lnTo>
                    <a:pt x="1169519" y="842169"/>
                  </a:lnTo>
                  <a:lnTo>
                    <a:pt x="1168323" y="849710"/>
                  </a:lnTo>
                  <a:lnTo>
                    <a:pt x="1166729" y="856854"/>
                  </a:lnTo>
                  <a:lnTo>
                    <a:pt x="1165134" y="863998"/>
                  </a:lnTo>
                  <a:lnTo>
                    <a:pt x="1162742" y="870744"/>
                  </a:lnTo>
                  <a:lnTo>
                    <a:pt x="1160351" y="877491"/>
                  </a:lnTo>
                  <a:lnTo>
                    <a:pt x="1157959" y="883841"/>
                  </a:lnTo>
                  <a:lnTo>
                    <a:pt x="1154770" y="890191"/>
                  </a:lnTo>
                  <a:lnTo>
                    <a:pt x="1151980" y="896541"/>
                  </a:lnTo>
                  <a:lnTo>
                    <a:pt x="1148791" y="902098"/>
                  </a:lnTo>
                  <a:lnTo>
                    <a:pt x="1145602" y="907654"/>
                  </a:lnTo>
                  <a:lnTo>
                    <a:pt x="1141616" y="913210"/>
                  </a:lnTo>
                  <a:lnTo>
                    <a:pt x="1138028" y="918370"/>
                  </a:lnTo>
                  <a:lnTo>
                    <a:pt x="1134042" y="923529"/>
                  </a:lnTo>
                  <a:lnTo>
                    <a:pt x="1126070" y="932260"/>
                  </a:lnTo>
                  <a:lnTo>
                    <a:pt x="1117699" y="940595"/>
                  </a:lnTo>
                  <a:lnTo>
                    <a:pt x="1108531" y="947738"/>
                  </a:lnTo>
                  <a:lnTo>
                    <a:pt x="1099762" y="954088"/>
                  </a:lnTo>
                  <a:lnTo>
                    <a:pt x="1090593" y="959248"/>
                  </a:lnTo>
                  <a:lnTo>
                    <a:pt x="1081027" y="963216"/>
                  </a:lnTo>
                  <a:lnTo>
                    <a:pt x="1077041" y="964804"/>
                  </a:lnTo>
                  <a:lnTo>
                    <a:pt x="1072257" y="966391"/>
                  </a:lnTo>
                  <a:lnTo>
                    <a:pt x="1067474" y="967185"/>
                  </a:lnTo>
                  <a:lnTo>
                    <a:pt x="1063488" y="967979"/>
                  </a:lnTo>
                  <a:lnTo>
                    <a:pt x="1059103" y="968376"/>
                  </a:lnTo>
                  <a:lnTo>
                    <a:pt x="1054719" y="968376"/>
                  </a:lnTo>
                  <a:lnTo>
                    <a:pt x="1051530" y="968376"/>
                  </a:lnTo>
                  <a:lnTo>
                    <a:pt x="1047543" y="967979"/>
                  </a:lnTo>
                  <a:lnTo>
                    <a:pt x="1043956" y="967185"/>
                  </a:lnTo>
                  <a:lnTo>
                    <a:pt x="1039970" y="965995"/>
                  </a:lnTo>
                  <a:lnTo>
                    <a:pt x="1031998" y="962820"/>
                  </a:lnTo>
                  <a:lnTo>
                    <a:pt x="1023627" y="958851"/>
                  </a:lnTo>
                  <a:lnTo>
                    <a:pt x="1014857" y="953295"/>
                  </a:lnTo>
                  <a:lnTo>
                    <a:pt x="1006088" y="947341"/>
                  </a:lnTo>
                  <a:lnTo>
                    <a:pt x="997318" y="939801"/>
                  </a:lnTo>
                  <a:lnTo>
                    <a:pt x="988549" y="931863"/>
                  </a:lnTo>
                  <a:lnTo>
                    <a:pt x="979779" y="922338"/>
                  </a:lnTo>
                  <a:lnTo>
                    <a:pt x="971807" y="912813"/>
                  </a:lnTo>
                  <a:lnTo>
                    <a:pt x="963835" y="902098"/>
                  </a:lnTo>
                  <a:lnTo>
                    <a:pt x="956660" y="890985"/>
                  </a:lnTo>
                  <a:lnTo>
                    <a:pt x="949883" y="878682"/>
                  </a:lnTo>
                  <a:lnTo>
                    <a:pt x="943904" y="865982"/>
                  </a:lnTo>
                  <a:lnTo>
                    <a:pt x="941512" y="859632"/>
                  </a:lnTo>
                  <a:lnTo>
                    <a:pt x="938722" y="852885"/>
                  </a:lnTo>
                  <a:lnTo>
                    <a:pt x="936729" y="846138"/>
                  </a:lnTo>
                  <a:lnTo>
                    <a:pt x="934736" y="839391"/>
                  </a:lnTo>
                  <a:lnTo>
                    <a:pt x="933540" y="843757"/>
                  </a:lnTo>
                  <a:lnTo>
                    <a:pt x="931547" y="847329"/>
                  </a:lnTo>
                  <a:lnTo>
                    <a:pt x="929554" y="849710"/>
                  </a:lnTo>
                  <a:lnTo>
                    <a:pt x="928757" y="850107"/>
                  </a:lnTo>
                  <a:lnTo>
                    <a:pt x="927960" y="850504"/>
                  </a:lnTo>
                  <a:lnTo>
                    <a:pt x="926764" y="850107"/>
                  </a:lnTo>
                  <a:lnTo>
                    <a:pt x="925568" y="849710"/>
                  </a:lnTo>
                  <a:lnTo>
                    <a:pt x="924372" y="848123"/>
                  </a:lnTo>
                  <a:lnTo>
                    <a:pt x="923575" y="846535"/>
                  </a:lnTo>
                  <a:lnTo>
                    <a:pt x="921582" y="842963"/>
                  </a:lnTo>
                  <a:lnTo>
                    <a:pt x="920386" y="837407"/>
                  </a:lnTo>
                  <a:lnTo>
                    <a:pt x="918791" y="831057"/>
                  </a:lnTo>
                  <a:lnTo>
                    <a:pt x="917596" y="823516"/>
                  </a:lnTo>
                  <a:lnTo>
                    <a:pt x="917197" y="815182"/>
                  </a:lnTo>
                  <a:lnTo>
                    <a:pt x="916798" y="806054"/>
                  </a:lnTo>
                  <a:lnTo>
                    <a:pt x="917197" y="798116"/>
                  </a:lnTo>
                  <a:lnTo>
                    <a:pt x="917596" y="790576"/>
                  </a:lnTo>
                  <a:lnTo>
                    <a:pt x="918393" y="783829"/>
                  </a:lnTo>
                  <a:lnTo>
                    <a:pt x="919987" y="777479"/>
                  </a:lnTo>
                  <a:lnTo>
                    <a:pt x="921183" y="772319"/>
                  </a:lnTo>
                  <a:lnTo>
                    <a:pt x="922379" y="767954"/>
                  </a:lnTo>
                  <a:lnTo>
                    <a:pt x="924372" y="764779"/>
                  </a:lnTo>
                  <a:lnTo>
                    <a:pt x="925169" y="763588"/>
                  </a:lnTo>
                  <a:lnTo>
                    <a:pt x="926365" y="763191"/>
                  </a:lnTo>
                  <a:lnTo>
                    <a:pt x="923176" y="759619"/>
                  </a:lnTo>
                  <a:lnTo>
                    <a:pt x="920785" y="756444"/>
                  </a:lnTo>
                  <a:lnTo>
                    <a:pt x="918393" y="752476"/>
                  </a:lnTo>
                  <a:lnTo>
                    <a:pt x="916798" y="748507"/>
                  </a:lnTo>
                  <a:lnTo>
                    <a:pt x="915204" y="744538"/>
                  </a:lnTo>
                  <a:lnTo>
                    <a:pt x="914407" y="739776"/>
                  </a:lnTo>
                  <a:lnTo>
                    <a:pt x="913609" y="735807"/>
                  </a:lnTo>
                  <a:lnTo>
                    <a:pt x="913211" y="731044"/>
                  </a:lnTo>
                  <a:lnTo>
                    <a:pt x="912812" y="727076"/>
                  </a:lnTo>
                  <a:lnTo>
                    <a:pt x="912812" y="721916"/>
                  </a:lnTo>
                  <a:lnTo>
                    <a:pt x="913609" y="712391"/>
                  </a:lnTo>
                  <a:lnTo>
                    <a:pt x="915204" y="703263"/>
                  </a:lnTo>
                  <a:lnTo>
                    <a:pt x="917197" y="694135"/>
                  </a:lnTo>
                  <a:lnTo>
                    <a:pt x="920386" y="685007"/>
                  </a:lnTo>
                  <a:lnTo>
                    <a:pt x="923575" y="676672"/>
                  </a:lnTo>
                  <a:lnTo>
                    <a:pt x="927162" y="668735"/>
                  </a:lnTo>
                  <a:lnTo>
                    <a:pt x="930750" y="661988"/>
                  </a:lnTo>
                  <a:lnTo>
                    <a:pt x="934337" y="656035"/>
                  </a:lnTo>
                  <a:lnTo>
                    <a:pt x="937526" y="651272"/>
                  </a:lnTo>
                  <a:lnTo>
                    <a:pt x="940715" y="647700"/>
                  </a:lnTo>
                  <a:lnTo>
                    <a:pt x="943107" y="646113"/>
                  </a:lnTo>
                  <a:lnTo>
                    <a:pt x="955862" y="639763"/>
                  </a:lnTo>
                  <a:lnTo>
                    <a:pt x="968219" y="634604"/>
                  </a:lnTo>
                  <a:lnTo>
                    <a:pt x="980178" y="630238"/>
                  </a:lnTo>
                  <a:lnTo>
                    <a:pt x="992535" y="627063"/>
                  </a:lnTo>
                  <a:lnTo>
                    <a:pt x="1004493" y="624285"/>
                  </a:lnTo>
                  <a:lnTo>
                    <a:pt x="1016053" y="622300"/>
                  </a:lnTo>
                  <a:lnTo>
                    <a:pt x="1027214" y="621110"/>
                  </a:lnTo>
                  <a:lnTo>
                    <a:pt x="1038375" y="620713"/>
                  </a:lnTo>
                  <a:close/>
                  <a:moveTo>
                    <a:pt x="1043186" y="515586"/>
                  </a:moveTo>
                  <a:lnTo>
                    <a:pt x="1022934" y="515983"/>
                  </a:lnTo>
                  <a:lnTo>
                    <a:pt x="1002682" y="516777"/>
                  </a:lnTo>
                  <a:lnTo>
                    <a:pt x="982827" y="518364"/>
                  </a:lnTo>
                  <a:lnTo>
                    <a:pt x="962972" y="519952"/>
                  </a:lnTo>
                  <a:lnTo>
                    <a:pt x="943514" y="521937"/>
                  </a:lnTo>
                  <a:lnTo>
                    <a:pt x="924056" y="525113"/>
                  </a:lnTo>
                  <a:lnTo>
                    <a:pt x="904598" y="527891"/>
                  </a:lnTo>
                  <a:lnTo>
                    <a:pt x="885140" y="531861"/>
                  </a:lnTo>
                  <a:lnTo>
                    <a:pt x="866476" y="535830"/>
                  </a:lnTo>
                  <a:lnTo>
                    <a:pt x="847812" y="540594"/>
                  </a:lnTo>
                  <a:lnTo>
                    <a:pt x="829148" y="545754"/>
                  </a:lnTo>
                  <a:lnTo>
                    <a:pt x="810485" y="550914"/>
                  </a:lnTo>
                  <a:lnTo>
                    <a:pt x="792218" y="556869"/>
                  </a:lnTo>
                  <a:lnTo>
                    <a:pt x="774348" y="563220"/>
                  </a:lnTo>
                  <a:lnTo>
                    <a:pt x="756082" y="569968"/>
                  </a:lnTo>
                  <a:lnTo>
                    <a:pt x="738609" y="577113"/>
                  </a:lnTo>
                  <a:lnTo>
                    <a:pt x="721137" y="585449"/>
                  </a:lnTo>
                  <a:lnTo>
                    <a:pt x="704061" y="593388"/>
                  </a:lnTo>
                  <a:lnTo>
                    <a:pt x="686986" y="601724"/>
                  </a:lnTo>
                  <a:lnTo>
                    <a:pt x="670308" y="610457"/>
                  </a:lnTo>
                  <a:lnTo>
                    <a:pt x="653630" y="619587"/>
                  </a:lnTo>
                  <a:lnTo>
                    <a:pt x="637745" y="629114"/>
                  </a:lnTo>
                  <a:lnTo>
                    <a:pt x="621861" y="639037"/>
                  </a:lnTo>
                  <a:lnTo>
                    <a:pt x="605977" y="649755"/>
                  </a:lnTo>
                  <a:lnTo>
                    <a:pt x="590490" y="660473"/>
                  </a:lnTo>
                  <a:lnTo>
                    <a:pt x="575400" y="671190"/>
                  </a:lnTo>
                  <a:lnTo>
                    <a:pt x="559913" y="682702"/>
                  </a:lnTo>
                  <a:lnTo>
                    <a:pt x="545617" y="694610"/>
                  </a:lnTo>
                  <a:lnTo>
                    <a:pt x="531322" y="706519"/>
                  </a:lnTo>
                  <a:lnTo>
                    <a:pt x="517026" y="719221"/>
                  </a:lnTo>
                  <a:lnTo>
                    <a:pt x="503525" y="731924"/>
                  </a:lnTo>
                  <a:lnTo>
                    <a:pt x="490023" y="745023"/>
                  </a:lnTo>
                  <a:lnTo>
                    <a:pt x="476919" y="758520"/>
                  </a:lnTo>
                  <a:lnTo>
                    <a:pt x="464212" y="772413"/>
                  </a:lnTo>
                  <a:lnTo>
                    <a:pt x="451504" y="786306"/>
                  </a:lnTo>
                  <a:lnTo>
                    <a:pt x="439591" y="800596"/>
                  </a:lnTo>
                  <a:lnTo>
                    <a:pt x="427678" y="815680"/>
                  </a:lnTo>
                  <a:lnTo>
                    <a:pt x="416162" y="830368"/>
                  </a:lnTo>
                  <a:lnTo>
                    <a:pt x="405441" y="845452"/>
                  </a:lnTo>
                  <a:lnTo>
                    <a:pt x="394322" y="860933"/>
                  </a:lnTo>
                  <a:lnTo>
                    <a:pt x="383997" y="876811"/>
                  </a:lnTo>
                  <a:lnTo>
                    <a:pt x="374070" y="892689"/>
                  </a:lnTo>
                  <a:lnTo>
                    <a:pt x="364539" y="908964"/>
                  </a:lnTo>
                  <a:lnTo>
                    <a:pt x="355009" y="925636"/>
                  </a:lnTo>
                  <a:lnTo>
                    <a:pt x="346272" y="941911"/>
                  </a:lnTo>
                  <a:lnTo>
                    <a:pt x="337933" y="959377"/>
                  </a:lnTo>
                  <a:lnTo>
                    <a:pt x="329594" y="976048"/>
                  </a:lnTo>
                  <a:lnTo>
                    <a:pt x="322049" y="993911"/>
                  </a:lnTo>
                  <a:lnTo>
                    <a:pt x="314901" y="1011377"/>
                  </a:lnTo>
                  <a:lnTo>
                    <a:pt x="308151" y="1029240"/>
                  </a:lnTo>
                  <a:lnTo>
                    <a:pt x="301797" y="1047500"/>
                  </a:lnTo>
                  <a:lnTo>
                    <a:pt x="295840" y="1065362"/>
                  </a:lnTo>
                  <a:lnTo>
                    <a:pt x="290678" y="1084019"/>
                  </a:lnTo>
                  <a:lnTo>
                    <a:pt x="285516" y="1102676"/>
                  </a:lnTo>
                  <a:lnTo>
                    <a:pt x="280751" y="1121729"/>
                  </a:lnTo>
                  <a:lnTo>
                    <a:pt x="276780" y="1140783"/>
                  </a:lnTo>
                  <a:lnTo>
                    <a:pt x="272809" y="1159440"/>
                  </a:lnTo>
                  <a:lnTo>
                    <a:pt x="270029" y="1178890"/>
                  </a:lnTo>
                  <a:lnTo>
                    <a:pt x="266852" y="1198341"/>
                  </a:lnTo>
                  <a:lnTo>
                    <a:pt x="264867" y="1218188"/>
                  </a:lnTo>
                  <a:lnTo>
                    <a:pt x="263278" y="1237639"/>
                  </a:lnTo>
                  <a:lnTo>
                    <a:pt x="261690" y="1257883"/>
                  </a:lnTo>
                  <a:lnTo>
                    <a:pt x="260896" y="1277731"/>
                  </a:lnTo>
                  <a:lnTo>
                    <a:pt x="260498" y="1297975"/>
                  </a:lnTo>
                  <a:lnTo>
                    <a:pt x="260896" y="1318220"/>
                  </a:lnTo>
                  <a:lnTo>
                    <a:pt x="261690" y="1338067"/>
                  </a:lnTo>
                  <a:lnTo>
                    <a:pt x="263278" y="1357915"/>
                  </a:lnTo>
                  <a:lnTo>
                    <a:pt x="264867" y="1377763"/>
                  </a:lnTo>
                  <a:lnTo>
                    <a:pt x="266852" y="1397213"/>
                  </a:lnTo>
                  <a:lnTo>
                    <a:pt x="270029" y="1416664"/>
                  </a:lnTo>
                  <a:lnTo>
                    <a:pt x="272809" y="1436114"/>
                  </a:lnTo>
                  <a:lnTo>
                    <a:pt x="276780" y="1455168"/>
                  </a:lnTo>
                  <a:lnTo>
                    <a:pt x="280751" y="1474222"/>
                  </a:lnTo>
                  <a:lnTo>
                    <a:pt x="285516" y="1493275"/>
                  </a:lnTo>
                  <a:lnTo>
                    <a:pt x="290678" y="1511535"/>
                  </a:lnTo>
                  <a:lnTo>
                    <a:pt x="295840" y="1530192"/>
                  </a:lnTo>
                  <a:lnTo>
                    <a:pt x="301797" y="1548452"/>
                  </a:lnTo>
                  <a:lnTo>
                    <a:pt x="308151" y="1566314"/>
                  </a:lnTo>
                  <a:lnTo>
                    <a:pt x="314901" y="1584177"/>
                  </a:lnTo>
                  <a:lnTo>
                    <a:pt x="322049" y="1602040"/>
                  </a:lnTo>
                  <a:lnTo>
                    <a:pt x="329594" y="1619109"/>
                  </a:lnTo>
                  <a:lnTo>
                    <a:pt x="337933" y="1636575"/>
                  </a:lnTo>
                  <a:lnTo>
                    <a:pt x="346272" y="1653247"/>
                  </a:lnTo>
                  <a:lnTo>
                    <a:pt x="355009" y="1670316"/>
                  </a:lnTo>
                  <a:lnTo>
                    <a:pt x="364539" y="1686591"/>
                  </a:lnTo>
                  <a:lnTo>
                    <a:pt x="374070" y="1703262"/>
                  </a:lnTo>
                  <a:lnTo>
                    <a:pt x="383997" y="1719140"/>
                  </a:lnTo>
                  <a:lnTo>
                    <a:pt x="394322" y="1734622"/>
                  </a:lnTo>
                  <a:lnTo>
                    <a:pt x="405441" y="1750500"/>
                  </a:lnTo>
                  <a:lnTo>
                    <a:pt x="416162" y="1765584"/>
                  </a:lnTo>
                  <a:lnTo>
                    <a:pt x="427678" y="1780271"/>
                  </a:lnTo>
                  <a:lnTo>
                    <a:pt x="439591" y="1794958"/>
                  </a:lnTo>
                  <a:lnTo>
                    <a:pt x="451504" y="1809248"/>
                  </a:lnTo>
                  <a:lnTo>
                    <a:pt x="464212" y="1823142"/>
                  </a:lnTo>
                  <a:lnTo>
                    <a:pt x="476919" y="1837035"/>
                  </a:lnTo>
                  <a:lnTo>
                    <a:pt x="490023" y="1850531"/>
                  </a:lnTo>
                  <a:lnTo>
                    <a:pt x="503525" y="1863631"/>
                  </a:lnTo>
                  <a:lnTo>
                    <a:pt x="517026" y="1876333"/>
                  </a:lnTo>
                  <a:lnTo>
                    <a:pt x="531322" y="1889035"/>
                  </a:lnTo>
                  <a:lnTo>
                    <a:pt x="545617" y="1900944"/>
                  </a:lnTo>
                  <a:lnTo>
                    <a:pt x="559913" y="1912852"/>
                  </a:lnTo>
                  <a:lnTo>
                    <a:pt x="575400" y="1923967"/>
                  </a:lnTo>
                  <a:lnTo>
                    <a:pt x="590490" y="1935479"/>
                  </a:lnTo>
                  <a:lnTo>
                    <a:pt x="605977" y="1945799"/>
                  </a:lnTo>
                  <a:lnTo>
                    <a:pt x="621861" y="1956517"/>
                  </a:lnTo>
                  <a:lnTo>
                    <a:pt x="637745" y="1966044"/>
                  </a:lnTo>
                  <a:lnTo>
                    <a:pt x="653630" y="1975968"/>
                  </a:lnTo>
                  <a:lnTo>
                    <a:pt x="670308" y="1985097"/>
                  </a:lnTo>
                  <a:lnTo>
                    <a:pt x="686986" y="1994227"/>
                  </a:lnTo>
                  <a:lnTo>
                    <a:pt x="704061" y="2002563"/>
                  </a:lnTo>
                  <a:lnTo>
                    <a:pt x="721137" y="2010502"/>
                  </a:lnTo>
                  <a:lnTo>
                    <a:pt x="738609" y="2018044"/>
                  </a:lnTo>
                  <a:lnTo>
                    <a:pt x="756082" y="2025189"/>
                  </a:lnTo>
                  <a:lnTo>
                    <a:pt x="774348" y="2032335"/>
                  </a:lnTo>
                  <a:lnTo>
                    <a:pt x="792218" y="2038686"/>
                  </a:lnTo>
                  <a:lnTo>
                    <a:pt x="810485" y="2044640"/>
                  </a:lnTo>
                  <a:lnTo>
                    <a:pt x="829148" y="2050197"/>
                  </a:lnTo>
                  <a:lnTo>
                    <a:pt x="847812" y="2055358"/>
                  </a:lnTo>
                  <a:lnTo>
                    <a:pt x="866476" y="2059724"/>
                  </a:lnTo>
                  <a:lnTo>
                    <a:pt x="885140" y="2064091"/>
                  </a:lnTo>
                  <a:lnTo>
                    <a:pt x="904598" y="2067266"/>
                  </a:lnTo>
                  <a:lnTo>
                    <a:pt x="924056" y="2070839"/>
                  </a:lnTo>
                  <a:lnTo>
                    <a:pt x="943514" y="2073220"/>
                  </a:lnTo>
                  <a:lnTo>
                    <a:pt x="962972" y="2075999"/>
                  </a:lnTo>
                  <a:lnTo>
                    <a:pt x="982827" y="2077587"/>
                  </a:lnTo>
                  <a:lnTo>
                    <a:pt x="1002682" y="2078778"/>
                  </a:lnTo>
                  <a:lnTo>
                    <a:pt x="1022934" y="2079572"/>
                  </a:lnTo>
                  <a:lnTo>
                    <a:pt x="1043186" y="2079572"/>
                  </a:lnTo>
                  <a:lnTo>
                    <a:pt x="1063041" y="2079572"/>
                  </a:lnTo>
                  <a:lnTo>
                    <a:pt x="1083293" y="2078778"/>
                  </a:lnTo>
                  <a:lnTo>
                    <a:pt x="1103148" y="2077587"/>
                  </a:lnTo>
                  <a:lnTo>
                    <a:pt x="1122606" y="2075999"/>
                  </a:lnTo>
                  <a:lnTo>
                    <a:pt x="1142064" y="2073220"/>
                  </a:lnTo>
                  <a:lnTo>
                    <a:pt x="1161919" y="2070839"/>
                  </a:lnTo>
                  <a:lnTo>
                    <a:pt x="1180980" y="2067266"/>
                  </a:lnTo>
                  <a:lnTo>
                    <a:pt x="1200438" y="2064091"/>
                  </a:lnTo>
                  <a:lnTo>
                    <a:pt x="1219499" y="2059724"/>
                  </a:lnTo>
                  <a:lnTo>
                    <a:pt x="1237766" y="2055358"/>
                  </a:lnTo>
                  <a:lnTo>
                    <a:pt x="1256827" y="2050197"/>
                  </a:lnTo>
                  <a:lnTo>
                    <a:pt x="1275093" y="2044640"/>
                  </a:lnTo>
                  <a:lnTo>
                    <a:pt x="1293757" y="2038686"/>
                  </a:lnTo>
                  <a:lnTo>
                    <a:pt x="1311627" y="2032335"/>
                  </a:lnTo>
                  <a:lnTo>
                    <a:pt x="1329496" y="2025189"/>
                  </a:lnTo>
                  <a:lnTo>
                    <a:pt x="1347366" y="2018044"/>
                  </a:lnTo>
                  <a:lnTo>
                    <a:pt x="1364441" y="2010502"/>
                  </a:lnTo>
                  <a:lnTo>
                    <a:pt x="1381914" y="2002563"/>
                  </a:lnTo>
                  <a:lnTo>
                    <a:pt x="1398592" y="1994227"/>
                  </a:lnTo>
                  <a:lnTo>
                    <a:pt x="1415667" y="1985097"/>
                  </a:lnTo>
                  <a:lnTo>
                    <a:pt x="1431949" y="1975968"/>
                  </a:lnTo>
                  <a:lnTo>
                    <a:pt x="1447833" y="1966044"/>
                  </a:lnTo>
                  <a:lnTo>
                    <a:pt x="1464114" y="1956517"/>
                  </a:lnTo>
                  <a:lnTo>
                    <a:pt x="1479998" y="1945799"/>
                  </a:lnTo>
                  <a:lnTo>
                    <a:pt x="1495088" y="1935479"/>
                  </a:lnTo>
                  <a:lnTo>
                    <a:pt x="1510575" y="1923967"/>
                  </a:lnTo>
                  <a:lnTo>
                    <a:pt x="1525665" y="1912852"/>
                  </a:lnTo>
                  <a:lnTo>
                    <a:pt x="1539960" y="1900944"/>
                  </a:lnTo>
                  <a:lnTo>
                    <a:pt x="1554256" y="1889035"/>
                  </a:lnTo>
                  <a:lnTo>
                    <a:pt x="1568551" y="1876333"/>
                  </a:lnTo>
                  <a:lnTo>
                    <a:pt x="1582053" y="1863631"/>
                  </a:lnTo>
                  <a:lnTo>
                    <a:pt x="1595555" y="1850531"/>
                  </a:lnTo>
                  <a:lnTo>
                    <a:pt x="1608659" y="1837035"/>
                  </a:lnTo>
                  <a:lnTo>
                    <a:pt x="1621763" y="1823142"/>
                  </a:lnTo>
                  <a:lnTo>
                    <a:pt x="1634073" y="1809248"/>
                  </a:lnTo>
                  <a:lnTo>
                    <a:pt x="1646383" y="1794958"/>
                  </a:lnTo>
                  <a:lnTo>
                    <a:pt x="1657899" y="1780271"/>
                  </a:lnTo>
                  <a:lnTo>
                    <a:pt x="1669415" y="1765584"/>
                  </a:lnTo>
                  <a:lnTo>
                    <a:pt x="1680534" y="1750500"/>
                  </a:lnTo>
                  <a:lnTo>
                    <a:pt x="1691256" y="1734622"/>
                  </a:lnTo>
                  <a:lnTo>
                    <a:pt x="1701581" y="1719140"/>
                  </a:lnTo>
                  <a:lnTo>
                    <a:pt x="1711508" y="1703262"/>
                  </a:lnTo>
                  <a:lnTo>
                    <a:pt x="1721436" y="1686591"/>
                  </a:lnTo>
                  <a:lnTo>
                    <a:pt x="1730569" y="1670316"/>
                  </a:lnTo>
                  <a:lnTo>
                    <a:pt x="1739305" y="1653247"/>
                  </a:lnTo>
                  <a:lnTo>
                    <a:pt x="1748041" y="1636575"/>
                  </a:lnTo>
                  <a:lnTo>
                    <a:pt x="1755983" y="1619109"/>
                  </a:lnTo>
                  <a:lnTo>
                    <a:pt x="1763529" y="1602040"/>
                  </a:lnTo>
                  <a:lnTo>
                    <a:pt x="1770676" y="1584177"/>
                  </a:lnTo>
                  <a:lnTo>
                    <a:pt x="1777427" y="1566314"/>
                  </a:lnTo>
                  <a:lnTo>
                    <a:pt x="1783781" y="1548452"/>
                  </a:lnTo>
                  <a:lnTo>
                    <a:pt x="1789737" y="1530192"/>
                  </a:lnTo>
                  <a:lnTo>
                    <a:pt x="1795694" y="1511535"/>
                  </a:lnTo>
                  <a:lnTo>
                    <a:pt x="1800459" y="1493275"/>
                  </a:lnTo>
                  <a:lnTo>
                    <a:pt x="1804827" y="1474222"/>
                  </a:lnTo>
                  <a:lnTo>
                    <a:pt x="1809195" y="1455168"/>
                  </a:lnTo>
                  <a:lnTo>
                    <a:pt x="1812769" y="1436114"/>
                  </a:lnTo>
                  <a:lnTo>
                    <a:pt x="1816343" y="1416664"/>
                  </a:lnTo>
                  <a:lnTo>
                    <a:pt x="1818726" y="1397213"/>
                  </a:lnTo>
                  <a:lnTo>
                    <a:pt x="1820711" y="1377763"/>
                  </a:lnTo>
                  <a:lnTo>
                    <a:pt x="1823094" y="1357915"/>
                  </a:lnTo>
                  <a:lnTo>
                    <a:pt x="1824285" y="1338067"/>
                  </a:lnTo>
                  <a:lnTo>
                    <a:pt x="1824682" y="1318220"/>
                  </a:lnTo>
                  <a:lnTo>
                    <a:pt x="1825079" y="1297975"/>
                  </a:lnTo>
                  <a:lnTo>
                    <a:pt x="1824682" y="1277731"/>
                  </a:lnTo>
                  <a:lnTo>
                    <a:pt x="1824285" y="1257883"/>
                  </a:lnTo>
                  <a:lnTo>
                    <a:pt x="1823094" y="1237639"/>
                  </a:lnTo>
                  <a:lnTo>
                    <a:pt x="1820711" y="1218188"/>
                  </a:lnTo>
                  <a:lnTo>
                    <a:pt x="1818726" y="1198341"/>
                  </a:lnTo>
                  <a:lnTo>
                    <a:pt x="1816343" y="1178890"/>
                  </a:lnTo>
                  <a:lnTo>
                    <a:pt x="1812769" y="1159440"/>
                  </a:lnTo>
                  <a:lnTo>
                    <a:pt x="1809195" y="1140783"/>
                  </a:lnTo>
                  <a:lnTo>
                    <a:pt x="1804827" y="1121729"/>
                  </a:lnTo>
                  <a:lnTo>
                    <a:pt x="1800459" y="1102676"/>
                  </a:lnTo>
                  <a:lnTo>
                    <a:pt x="1795694" y="1084019"/>
                  </a:lnTo>
                  <a:lnTo>
                    <a:pt x="1789737" y="1065362"/>
                  </a:lnTo>
                  <a:lnTo>
                    <a:pt x="1783781" y="1047500"/>
                  </a:lnTo>
                  <a:lnTo>
                    <a:pt x="1777427" y="1029240"/>
                  </a:lnTo>
                  <a:lnTo>
                    <a:pt x="1770676" y="1011377"/>
                  </a:lnTo>
                  <a:lnTo>
                    <a:pt x="1763529" y="993911"/>
                  </a:lnTo>
                  <a:lnTo>
                    <a:pt x="1755983" y="976048"/>
                  </a:lnTo>
                  <a:lnTo>
                    <a:pt x="1748041" y="959377"/>
                  </a:lnTo>
                  <a:lnTo>
                    <a:pt x="1739305" y="941911"/>
                  </a:lnTo>
                  <a:lnTo>
                    <a:pt x="1730569" y="925636"/>
                  </a:lnTo>
                  <a:lnTo>
                    <a:pt x="1721436" y="908964"/>
                  </a:lnTo>
                  <a:lnTo>
                    <a:pt x="1711508" y="892689"/>
                  </a:lnTo>
                  <a:lnTo>
                    <a:pt x="1701581" y="876811"/>
                  </a:lnTo>
                  <a:lnTo>
                    <a:pt x="1691256" y="860933"/>
                  </a:lnTo>
                  <a:lnTo>
                    <a:pt x="1680534" y="845452"/>
                  </a:lnTo>
                  <a:lnTo>
                    <a:pt x="1669415" y="830368"/>
                  </a:lnTo>
                  <a:lnTo>
                    <a:pt x="1657899" y="815680"/>
                  </a:lnTo>
                  <a:lnTo>
                    <a:pt x="1646383" y="800596"/>
                  </a:lnTo>
                  <a:lnTo>
                    <a:pt x="1634073" y="786306"/>
                  </a:lnTo>
                  <a:lnTo>
                    <a:pt x="1621763" y="772413"/>
                  </a:lnTo>
                  <a:lnTo>
                    <a:pt x="1608659" y="758520"/>
                  </a:lnTo>
                  <a:lnTo>
                    <a:pt x="1595555" y="745023"/>
                  </a:lnTo>
                  <a:lnTo>
                    <a:pt x="1582053" y="731924"/>
                  </a:lnTo>
                  <a:lnTo>
                    <a:pt x="1568551" y="719221"/>
                  </a:lnTo>
                  <a:lnTo>
                    <a:pt x="1554256" y="706519"/>
                  </a:lnTo>
                  <a:lnTo>
                    <a:pt x="1539960" y="694610"/>
                  </a:lnTo>
                  <a:lnTo>
                    <a:pt x="1525665" y="682702"/>
                  </a:lnTo>
                  <a:lnTo>
                    <a:pt x="1510575" y="671190"/>
                  </a:lnTo>
                  <a:lnTo>
                    <a:pt x="1495088" y="660473"/>
                  </a:lnTo>
                  <a:lnTo>
                    <a:pt x="1479998" y="649755"/>
                  </a:lnTo>
                  <a:lnTo>
                    <a:pt x="1464114" y="639037"/>
                  </a:lnTo>
                  <a:lnTo>
                    <a:pt x="1447833" y="629114"/>
                  </a:lnTo>
                  <a:lnTo>
                    <a:pt x="1431949" y="619587"/>
                  </a:lnTo>
                  <a:lnTo>
                    <a:pt x="1415667" y="610457"/>
                  </a:lnTo>
                  <a:lnTo>
                    <a:pt x="1398592" y="601724"/>
                  </a:lnTo>
                  <a:lnTo>
                    <a:pt x="1381914" y="593388"/>
                  </a:lnTo>
                  <a:lnTo>
                    <a:pt x="1364441" y="585449"/>
                  </a:lnTo>
                  <a:lnTo>
                    <a:pt x="1347366" y="577113"/>
                  </a:lnTo>
                  <a:lnTo>
                    <a:pt x="1329496" y="569968"/>
                  </a:lnTo>
                  <a:lnTo>
                    <a:pt x="1311627" y="563220"/>
                  </a:lnTo>
                  <a:lnTo>
                    <a:pt x="1293757" y="556869"/>
                  </a:lnTo>
                  <a:lnTo>
                    <a:pt x="1275093" y="550914"/>
                  </a:lnTo>
                  <a:lnTo>
                    <a:pt x="1256827" y="545754"/>
                  </a:lnTo>
                  <a:lnTo>
                    <a:pt x="1237766" y="540594"/>
                  </a:lnTo>
                  <a:lnTo>
                    <a:pt x="1219499" y="535830"/>
                  </a:lnTo>
                  <a:lnTo>
                    <a:pt x="1200438" y="531861"/>
                  </a:lnTo>
                  <a:lnTo>
                    <a:pt x="1180980" y="527891"/>
                  </a:lnTo>
                  <a:lnTo>
                    <a:pt x="1161919" y="525113"/>
                  </a:lnTo>
                  <a:lnTo>
                    <a:pt x="1142064" y="521937"/>
                  </a:lnTo>
                  <a:lnTo>
                    <a:pt x="1122606" y="519952"/>
                  </a:lnTo>
                  <a:lnTo>
                    <a:pt x="1103148" y="518364"/>
                  </a:lnTo>
                  <a:lnTo>
                    <a:pt x="1083293" y="516777"/>
                  </a:lnTo>
                  <a:lnTo>
                    <a:pt x="1063041" y="515983"/>
                  </a:lnTo>
                  <a:lnTo>
                    <a:pt x="1043186" y="515586"/>
                  </a:lnTo>
                  <a:close/>
                  <a:moveTo>
                    <a:pt x="803734" y="280988"/>
                  </a:moveTo>
                  <a:lnTo>
                    <a:pt x="862902" y="391340"/>
                  </a:lnTo>
                  <a:lnTo>
                    <a:pt x="884743" y="387371"/>
                  </a:lnTo>
                  <a:lnTo>
                    <a:pt x="906980" y="383798"/>
                  </a:lnTo>
                  <a:lnTo>
                    <a:pt x="929218" y="380622"/>
                  </a:lnTo>
                  <a:lnTo>
                    <a:pt x="951456" y="378241"/>
                  </a:lnTo>
                  <a:lnTo>
                    <a:pt x="974488" y="376256"/>
                  </a:lnTo>
                  <a:lnTo>
                    <a:pt x="997122" y="374668"/>
                  </a:lnTo>
                  <a:lnTo>
                    <a:pt x="1019757" y="373874"/>
                  </a:lnTo>
                  <a:lnTo>
                    <a:pt x="1043186" y="373477"/>
                  </a:lnTo>
                  <a:lnTo>
                    <a:pt x="1059865" y="373874"/>
                  </a:lnTo>
                  <a:lnTo>
                    <a:pt x="1076940" y="374271"/>
                  </a:lnTo>
                  <a:lnTo>
                    <a:pt x="1093618" y="375462"/>
                  </a:lnTo>
                  <a:lnTo>
                    <a:pt x="1110693" y="376256"/>
                  </a:lnTo>
                  <a:lnTo>
                    <a:pt x="1127372" y="377844"/>
                  </a:lnTo>
                  <a:lnTo>
                    <a:pt x="1144050" y="379432"/>
                  </a:lnTo>
                  <a:lnTo>
                    <a:pt x="1160331" y="381019"/>
                  </a:lnTo>
                  <a:lnTo>
                    <a:pt x="1176612" y="383798"/>
                  </a:lnTo>
                  <a:lnTo>
                    <a:pt x="1193291" y="386180"/>
                  </a:lnTo>
                  <a:lnTo>
                    <a:pt x="1209572" y="388958"/>
                  </a:lnTo>
                  <a:lnTo>
                    <a:pt x="1225853" y="392134"/>
                  </a:lnTo>
                  <a:lnTo>
                    <a:pt x="1241737" y="395310"/>
                  </a:lnTo>
                  <a:lnTo>
                    <a:pt x="1257621" y="399279"/>
                  </a:lnTo>
                  <a:lnTo>
                    <a:pt x="1273505" y="403249"/>
                  </a:lnTo>
                  <a:lnTo>
                    <a:pt x="1289389" y="407218"/>
                  </a:lnTo>
                  <a:lnTo>
                    <a:pt x="1304876" y="411982"/>
                  </a:lnTo>
                  <a:lnTo>
                    <a:pt x="1370398" y="304805"/>
                  </a:lnTo>
                  <a:lnTo>
                    <a:pt x="1611439" y="417142"/>
                  </a:lnTo>
                  <a:lnTo>
                    <a:pt x="1570140" y="539800"/>
                  </a:lnTo>
                  <a:lnTo>
                    <a:pt x="1592775" y="555678"/>
                  </a:lnTo>
                  <a:lnTo>
                    <a:pt x="1614615" y="572747"/>
                  </a:lnTo>
                  <a:lnTo>
                    <a:pt x="1636059" y="589815"/>
                  </a:lnTo>
                  <a:lnTo>
                    <a:pt x="1656708" y="608075"/>
                  </a:lnTo>
                  <a:lnTo>
                    <a:pt x="1676960" y="626732"/>
                  </a:lnTo>
                  <a:lnTo>
                    <a:pt x="1696815" y="645389"/>
                  </a:lnTo>
                  <a:lnTo>
                    <a:pt x="1715876" y="665236"/>
                  </a:lnTo>
                  <a:lnTo>
                    <a:pt x="1734540" y="685481"/>
                  </a:lnTo>
                  <a:lnTo>
                    <a:pt x="1752410" y="706519"/>
                  </a:lnTo>
                  <a:lnTo>
                    <a:pt x="1769882" y="728351"/>
                  </a:lnTo>
                  <a:lnTo>
                    <a:pt x="1786560" y="750184"/>
                  </a:lnTo>
                  <a:lnTo>
                    <a:pt x="1802841" y="772413"/>
                  </a:lnTo>
                  <a:lnTo>
                    <a:pt x="1818329" y="795436"/>
                  </a:lnTo>
                  <a:lnTo>
                    <a:pt x="1832624" y="818856"/>
                  </a:lnTo>
                  <a:lnTo>
                    <a:pt x="1846920" y="842673"/>
                  </a:lnTo>
                  <a:lnTo>
                    <a:pt x="1860024" y="866887"/>
                  </a:lnTo>
                  <a:lnTo>
                    <a:pt x="1994642" y="834337"/>
                  </a:lnTo>
                  <a:lnTo>
                    <a:pt x="2085975" y="1084019"/>
                  </a:lnTo>
                  <a:lnTo>
                    <a:pt x="1954931" y="1149516"/>
                  </a:lnTo>
                  <a:lnTo>
                    <a:pt x="1958108" y="1167776"/>
                  </a:lnTo>
                  <a:lnTo>
                    <a:pt x="1960491" y="1185638"/>
                  </a:lnTo>
                  <a:lnTo>
                    <a:pt x="1962476" y="1204295"/>
                  </a:lnTo>
                  <a:lnTo>
                    <a:pt x="1964462" y="1222952"/>
                  </a:lnTo>
                  <a:lnTo>
                    <a:pt x="1965653" y="1241212"/>
                  </a:lnTo>
                  <a:lnTo>
                    <a:pt x="1966447" y="1259868"/>
                  </a:lnTo>
                  <a:lnTo>
                    <a:pt x="1967242" y="1278922"/>
                  </a:lnTo>
                  <a:lnTo>
                    <a:pt x="1967242" y="1297975"/>
                  </a:lnTo>
                  <a:lnTo>
                    <a:pt x="1967242" y="1315441"/>
                  </a:lnTo>
                  <a:lnTo>
                    <a:pt x="1966845" y="1332907"/>
                  </a:lnTo>
                  <a:lnTo>
                    <a:pt x="1966050" y="1349976"/>
                  </a:lnTo>
                  <a:lnTo>
                    <a:pt x="1964859" y="1367839"/>
                  </a:lnTo>
                  <a:lnTo>
                    <a:pt x="1962873" y="1385305"/>
                  </a:lnTo>
                  <a:lnTo>
                    <a:pt x="1961285" y="1401977"/>
                  </a:lnTo>
                  <a:lnTo>
                    <a:pt x="1959300" y="1419442"/>
                  </a:lnTo>
                  <a:lnTo>
                    <a:pt x="1957314" y="1436114"/>
                  </a:lnTo>
                  <a:lnTo>
                    <a:pt x="1954137" y="1453183"/>
                  </a:lnTo>
                  <a:lnTo>
                    <a:pt x="1951357" y="1469855"/>
                  </a:lnTo>
                  <a:lnTo>
                    <a:pt x="1947784" y="1486527"/>
                  </a:lnTo>
                  <a:lnTo>
                    <a:pt x="1944210" y="1503199"/>
                  </a:lnTo>
                  <a:lnTo>
                    <a:pt x="1940239" y="1519871"/>
                  </a:lnTo>
                  <a:lnTo>
                    <a:pt x="1935871" y="1535749"/>
                  </a:lnTo>
                  <a:lnTo>
                    <a:pt x="1931899" y="1552024"/>
                  </a:lnTo>
                  <a:lnTo>
                    <a:pt x="1926737" y="1568299"/>
                  </a:lnTo>
                  <a:lnTo>
                    <a:pt x="2061355" y="1650468"/>
                  </a:lnTo>
                  <a:lnTo>
                    <a:pt x="1949372" y="1891020"/>
                  </a:lnTo>
                  <a:lnTo>
                    <a:pt x="1791723" y="1838623"/>
                  </a:lnTo>
                  <a:lnTo>
                    <a:pt x="1776633" y="1859264"/>
                  </a:lnTo>
                  <a:lnTo>
                    <a:pt x="1761146" y="1879112"/>
                  </a:lnTo>
                  <a:lnTo>
                    <a:pt x="1744468" y="1898165"/>
                  </a:lnTo>
                  <a:lnTo>
                    <a:pt x="1728186" y="1917219"/>
                  </a:lnTo>
                  <a:lnTo>
                    <a:pt x="1710714" y="1935876"/>
                  </a:lnTo>
                  <a:lnTo>
                    <a:pt x="1693241" y="1954135"/>
                  </a:lnTo>
                  <a:lnTo>
                    <a:pt x="1674975" y="1971204"/>
                  </a:lnTo>
                  <a:lnTo>
                    <a:pt x="1655914" y="1988670"/>
                  </a:lnTo>
                  <a:lnTo>
                    <a:pt x="1636853" y="2004945"/>
                  </a:lnTo>
                  <a:lnTo>
                    <a:pt x="1616998" y="2021220"/>
                  </a:lnTo>
                  <a:lnTo>
                    <a:pt x="1597143" y="2036701"/>
                  </a:lnTo>
                  <a:lnTo>
                    <a:pt x="1576494" y="2051388"/>
                  </a:lnTo>
                  <a:lnTo>
                    <a:pt x="1555844" y="2066075"/>
                  </a:lnTo>
                  <a:lnTo>
                    <a:pt x="1534401" y="2079572"/>
                  </a:lnTo>
                  <a:lnTo>
                    <a:pt x="1512957" y="2093068"/>
                  </a:lnTo>
                  <a:lnTo>
                    <a:pt x="1491117" y="2105770"/>
                  </a:lnTo>
                  <a:lnTo>
                    <a:pt x="1531621" y="2274474"/>
                  </a:lnTo>
                  <a:lnTo>
                    <a:pt x="1281844" y="2365376"/>
                  </a:lnTo>
                  <a:lnTo>
                    <a:pt x="1202821" y="2207787"/>
                  </a:lnTo>
                  <a:lnTo>
                    <a:pt x="1183363" y="2210962"/>
                  </a:lnTo>
                  <a:lnTo>
                    <a:pt x="1163508" y="2213741"/>
                  </a:lnTo>
                  <a:lnTo>
                    <a:pt x="1144050" y="2216123"/>
                  </a:lnTo>
                  <a:lnTo>
                    <a:pt x="1124195" y="2218504"/>
                  </a:lnTo>
                  <a:lnTo>
                    <a:pt x="1103943" y="2219695"/>
                  </a:lnTo>
                  <a:lnTo>
                    <a:pt x="1083690" y="2220886"/>
                  </a:lnTo>
                  <a:lnTo>
                    <a:pt x="1063438" y="2221680"/>
                  </a:lnTo>
                  <a:lnTo>
                    <a:pt x="1043186" y="2221680"/>
                  </a:lnTo>
                  <a:lnTo>
                    <a:pt x="1013007" y="2221283"/>
                  </a:lnTo>
                  <a:lnTo>
                    <a:pt x="983224" y="2220092"/>
                  </a:lnTo>
                  <a:lnTo>
                    <a:pt x="954235" y="2217711"/>
                  </a:lnTo>
                  <a:lnTo>
                    <a:pt x="924850" y="2214535"/>
                  </a:lnTo>
                  <a:lnTo>
                    <a:pt x="895862" y="2210565"/>
                  </a:lnTo>
                  <a:lnTo>
                    <a:pt x="867270" y="2205405"/>
                  </a:lnTo>
                  <a:lnTo>
                    <a:pt x="839076" y="2199451"/>
                  </a:lnTo>
                  <a:lnTo>
                    <a:pt x="810882" y="2192703"/>
                  </a:lnTo>
                  <a:lnTo>
                    <a:pt x="715180" y="2341162"/>
                  </a:lnTo>
                  <a:lnTo>
                    <a:pt x="474536" y="2229222"/>
                  </a:lnTo>
                  <a:lnTo>
                    <a:pt x="524968" y="2062900"/>
                  </a:lnTo>
                  <a:lnTo>
                    <a:pt x="504716" y="2049006"/>
                  </a:lnTo>
                  <a:lnTo>
                    <a:pt x="484464" y="2033525"/>
                  </a:lnTo>
                  <a:lnTo>
                    <a:pt x="465006" y="2018441"/>
                  </a:lnTo>
                  <a:lnTo>
                    <a:pt x="445945" y="2002960"/>
                  </a:lnTo>
                  <a:lnTo>
                    <a:pt x="427281" y="1986288"/>
                  </a:lnTo>
                  <a:lnTo>
                    <a:pt x="408617" y="1969616"/>
                  </a:lnTo>
                  <a:lnTo>
                    <a:pt x="390748" y="1952151"/>
                  </a:lnTo>
                  <a:lnTo>
                    <a:pt x="373672" y="1934685"/>
                  </a:lnTo>
                  <a:lnTo>
                    <a:pt x="356597" y="1916028"/>
                  </a:lnTo>
                  <a:lnTo>
                    <a:pt x="340316" y="1897371"/>
                  </a:lnTo>
                  <a:lnTo>
                    <a:pt x="324432" y="1878715"/>
                  </a:lnTo>
                  <a:lnTo>
                    <a:pt x="308548" y="1858867"/>
                  </a:lnTo>
                  <a:lnTo>
                    <a:pt x="293855" y="1839020"/>
                  </a:lnTo>
                  <a:lnTo>
                    <a:pt x="279559" y="1818775"/>
                  </a:lnTo>
                  <a:lnTo>
                    <a:pt x="265661" y="1797737"/>
                  </a:lnTo>
                  <a:lnTo>
                    <a:pt x="252556" y="1776301"/>
                  </a:lnTo>
                  <a:lnTo>
                    <a:pt x="91333" y="1811630"/>
                  </a:lnTo>
                  <a:lnTo>
                    <a:pt x="0" y="1562345"/>
                  </a:lnTo>
                  <a:lnTo>
                    <a:pt x="138191" y="1488512"/>
                  </a:lnTo>
                  <a:lnTo>
                    <a:pt x="133426" y="1465092"/>
                  </a:lnTo>
                  <a:lnTo>
                    <a:pt x="129852" y="1441672"/>
                  </a:lnTo>
                  <a:lnTo>
                    <a:pt x="126278" y="1418251"/>
                  </a:lnTo>
                  <a:lnTo>
                    <a:pt x="123498" y="1394434"/>
                  </a:lnTo>
                  <a:lnTo>
                    <a:pt x="121513" y="1370220"/>
                  </a:lnTo>
                  <a:lnTo>
                    <a:pt x="119527" y="1346403"/>
                  </a:lnTo>
                  <a:lnTo>
                    <a:pt x="118733" y="1322189"/>
                  </a:lnTo>
                  <a:lnTo>
                    <a:pt x="118336" y="1297975"/>
                  </a:lnTo>
                  <a:lnTo>
                    <a:pt x="118733" y="1269395"/>
                  </a:lnTo>
                  <a:lnTo>
                    <a:pt x="119924" y="1240418"/>
                  </a:lnTo>
                  <a:lnTo>
                    <a:pt x="122704" y="1211837"/>
                  </a:lnTo>
                  <a:lnTo>
                    <a:pt x="125484" y="1184051"/>
                  </a:lnTo>
                  <a:lnTo>
                    <a:pt x="129455" y="1155867"/>
                  </a:lnTo>
                  <a:lnTo>
                    <a:pt x="134220" y="1128478"/>
                  </a:lnTo>
                  <a:lnTo>
                    <a:pt x="139780" y="1101088"/>
                  </a:lnTo>
                  <a:lnTo>
                    <a:pt x="146133" y="1074095"/>
                  </a:lnTo>
                  <a:lnTo>
                    <a:pt x="24223" y="995896"/>
                  </a:lnTo>
                  <a:lnTo>
                    <a:pt x="136603" y="755344"/>
                  </a:lnTo>
                  <a:lnTo>
                    <a:pt x="268043" y="794642"/>
                  </a:lnTo>
                  <a:lnTo>
                    <a:pt x="283530" y="772016"/>
                  </a:lnTo>
                  <a:lnTo>
                    <a:pt x="299017" y="750184"/>
                  </a:lnTo>
                  <a:lnTo>
                    <a:pt x="315696" y="728351"/>
                  </a:lnTo>
                  <a:lnTo>
                    <a:pt x="332771" y="707313"/>
                  </a:lnTo>
                  <a:lnTo>
                    <a:pt x="350243" y="686274"/>
                  </a:lnTo>
                  <a:lnTo>
                    <a:pt x="368907" y="666824"/>
                  </a:lnTo>
                  <a:lnTo>
                    <a:pt x="387571" y="646976"/>
                  </a:lnTo>
                  <a:lnTo>
                    <a:pt x="407426" y="627923"/>
                  </a:lnTo>
                  <a:lnTo>
                    <a:pt x="427281" y="609266"/>
                  </a:lnTo>
                  <a:lnTo>
                    <a:pt x="447930" y="591403"/>
                  </a:lnTo>
                  <a:lnTo>
                    <a:pt x="468977" y="574334"/>
                  </a:lnTo>
                  <a:lnTo>
                    <a:pt x="490420" y="557662"/>
                  </a:lnTo>
                  <a:lnTo>
                    <a:pt x="512261" y="541784"/>
                  </a:lnTo>
                  <a:lnTo>
                    <a:pt x="535293" y="526303"/>
                  </a:lnTo>
                  <a:lnTo>
                    <a:pt x="557928" y="511616"/>
                  </a:lnTo>
                  <a:lnTo>
                    <a:pt x="581754" y="497723"/>
                  </a:lnTo>
                  <a:lnTo>
                    <a:pt x="554354" y="371890"/>
                  </a:lnTo>
                  <a:lnTo>
                    <a:pt x="803734" y="280988"/>
                  </a:lnTo>
                  <a:close/>
                  <a:moveTo>
                    <a:pt x="2013752" y="186531"/>
                  </a:moveTo>
                  <a:lnTo>
                    <a:pt x="2001871" y="186928"/>
                  </a:lnTo>
                  <a:lnTo>
                    <a:pt x="1989594" y="188119"/>
                  </a:lnTo>
                  <a:lnTo>
                    <a:pt x="1978109" y="190103"/>
                  </a:lnTo>
                  <a:lnTo>
                    <a:pt x="1966624" y="192881"/>
                  </a:lnTo>
                  <a:lnTo>
                    <a:pt x="1955139" y="196453"/>
                  </a:lnTo>
                  <a:lnTo>
                    <a:pt x="1944050" y="200819"/>
                  </a:lnTo>
                  <a:lnTo>
                    <a:pt x="1932962" y="205978"/>
                  </a:lnTo>
                  <a:lnTo>
                    <a:pt x="1922269" y="211534"/>
                  </a:lnTo>
                  <a:lnTo>
                    <a:pt x="1914348" y="216297"/>
                  </a:lnTo>
                  <a:lnTo>
                    <a:pt x="1906823" y="221853"/>
                  </a:lnTo>
                  <a:lnTo>
                    <a:pt x="1899695" y="227409"/>
                  </a:lnTo>
                  <a:lnTo>
                    <a:pt x="1892962" y="233363"/>
                  </a:lnTo>
                  <a:lnTo>
                    <a:pt x="1886230" y="239713"/>
                  </a:lnTo>
                  <a:lnTo>
                    <a:pt x="1880289" y="246063"/>
                  </a:lnTo>
                  <a:lnTo>
                    <a:pt x="1874349" y="252809"/>
                  </a:lnTo>
                  <a:lnTo>
                    <a:pt x="1869200" y="259953"/>
                  </a:lnTo>
                  <a:lnTo>
                    <a:pt x="1864052" y="267097"/>
                  </a:lnTo>
                  <a:lnTo>
                    <a:pt x="1859300" y="274241"/>
                  </a:lnTo>
                  <a:lnTo>
                    <a:pt x="1855339" y="281781"/>
                  </a:lnTo>
                  <a:lnTo>
                    <a:pt x="1850983" y="289719"/>
                  </a:lnTo>
                  <a:lnTo>
                    <a:pt x="1847419" y="297656"/>
                  </a:lnTo>
                  <a:lnTo>
                    <a:pt x="1844646" y="305594"/>
                  </a:lnTo>
                  <a:lnTo>
                    <a:pt x="1841874" y="313928"/>
                  </a:lnTo>
                  <a:lnTo>
                    <a:pt x="1839102" y="322263"/>
                  </a:lnTo>
                  <a:lnTo>
                    <a:pt x="1837518" y="330597"/>
                  </a:lnTo>
                  <a:lnTo>
                    <a:pt x="1835934" y="339328"/>
                  </a:lnTo>
                  <a:lnTo>
                    <a:pt x="1834350" y="348059"/>
                  </a:lnTo>
                  <a:lnTo>
                    <a:pt x="1833557" y="356791"/>
                  </a:lnTo>
                  <a:lnTo>
                    <a:pt x="1833557" y="365125"/>
                  </a:lnTo>
                  <a:lnTo>
                    <a:pt x="1833557" y="373856"/>
                  </a:lnTo>
                  <a:lnTo>
                    <a:pt x="1833953" y="382984"/>
                  </a:lnTo>
                  <a:lnTo>
                    <a:pt x="1835142" y="391716"/>
                  </a:lnTo>
                  <a:lnTo>
                    <a:pt x="1836726" y="400050"/>
                  </a:lnTo>
                  <a:lnTo>
                    <a:pt x="1838310" y="409178"/>
                  </a:lnTo>
                  <a:lnTo>
                    <a:pt x="1840290" y="417513"/>
                  </a:lnTo>
                  <a:lnTo>
                    <a:pt x="1843458" y="426244"/>
                  </a:lnTo>
                  <a:lnTo>
                    <a:pt x="1846230" y="434578"/>
                  </a:lnTo>
                  <a:lnTo>
                    <a:pt x="1850191" y="443310"/>
                  </a:lnTo>
                  <a:lnTo>
                    <a:pt x="1853755" y="451247"/>
                  </a:lnTo>
                  <a:lnTo>
                    <a:pt x="1858507" y="459581"/>
                  </a:lnTo>
                  <a:lnTo>
                    <a:pt x="1864844" y="469503"/>
                  </a:lnTo>
                  <a:lnTo>
                    <a:pt x="1871973" y="479028"/>
                  </a:lnTo>
                  <a:lnTo>
                    <a:pt x="1879497" y="488156"/>
                  </a:lnTo>
                  <a:lnTo>
                    <a:pt x="1887418" y="496888"/>
                  </a:lnTo>
                  <a:lnTo>
                    <a:pt x="1896527" y="504428"/>
                  </a:lnTo>
                  <a:lnTo>
                    <a:pt x="1905239" y="511969"/>
                  </a:lnTo>
                  <a:lnTo>
                    <a:pt x="1914744" y="518716"/>
                  </a:lnTo>
                  <a:lnTo>
                    <a:pt x="1924645" y="524669"/>
                  </a:lnTo>
                  <a:lnTo>
                    <a:pt x="1934942" y="529828"/>
                  </a:lnTo>
                  <a:lnTo>
                    <a:pt x="1945635" y="534988"/>
                  </a:lnTo>
                  <a:lnTo>
                    <a:pt x="1956723" y="538956"/>
                  </a:lnTo>
                  <a:lnTo>
                    <a:pt x="1967812" y="542131"/>
                  </a:lnTo>
                  <a:lnTo>
                    <a:pt x="1979297" y="545306"/>
                  </a:lnTo>
                  <a:lnTo>
                    <a:pt x="1990782" y="546894"/>
                  </a:lnTo>
                  <a:lnTo>
                    <a:pt x="2002267" y="548085"/>
                  </a:lnTo>
                  <a:lnTo>
                    <a:pt x="2014544" y="548481"/>
                  </a:lnTo>
                  <a:lnTo>
                    <a:pt x="2026425" y="548085"/>
                  </a:lnTo>
                  <a:lnTo>
                    <a:pt x="2038306" y="546894"/>
                  </a:lnTo>
                  <a:lnTo>
                    <a:pt x="2049791" y="544910"/>
                  </a:lnTo>
                  <a:lnTo>
                    <a:pt x="2061672" y="542131"/>
                  </a:lnTo>
                  <a:lnTo>
                    <a:pt x="2073157" y="538560"/>
                  </a:lnTo>
                  <a:lnTo>
                    <a:pt x="2084246" y="534194"/>
                  </a:lnTo>
                  <a:lnTo>
                    <a:pt x="2095335" y="529035"/>
                  </a:lnTo>
                  <a:lnTo>
                    <a:pt x="2106028" y="523081"/>
                  </a:lnTo>
                  <a:lnTo>
                    <a:pt x="2113552" y="518716"/>
                  </a:lnTo>
                  <a:lnTo>
                    <a:pt x="2121077" y="513556"/>
                  </a:lnTo>
                  <a:lnTo>
                    <a:pt x="2128206" y="508000"/>
                  </a:lnTo>
                  <a:lnTo>
                    <a:pt x="2134938" y="502047"/>
                  </a:lnTo>
                  <a:lnTo>
                    <a:pt x="2141275" y="496491"/>
                  </a:lnTo>
                  <a:lnTo>
                    <a:pt x="2147215" y="490141"/>
                  </a:lnTo>
                  <a:lnTo>
                    <a:pt x="2153156" y="483394"/>
                  </a:lnTo>
                  <a:lnTo>
                    <a:pt x="2158304" y="476647"/>
                  </a:lnTo>
                  <a:lnTo>
                    <a:pt x="2163452" y="469503"/>
                  </a:lnTo>
                  <a:lnTo>
                    <a:pt x="2168601" y="461566"/>
                  </a:lnTo>
                  <a:lnTo>
                    <a:pt x="2172957" y="454025"/>
                  </a:lnTo>
                  <a:lnTo>
                    <a:pt x="2176917" y="446485"/>
                  </a:lnTo>
                  <a:lnTo>
                    <a:pt x="2180482" y="438150"/>
                  </a:lnTo>
                  <a:lnTo>
                    <a:pt x="2183650" y="430213"/>
                  </a:lnTo>
                  <a:lnTo>
                    <a:pt x="2186818" y="421481"/>
                  </a:lnTo>
                  <a:lnTo>
                    <a:pt x="2189195" y="412750"/>
                  </a:lnTo>
                  <a:lnTo>
                    <a:pt x="2191175" y="404019"/>
                  </a:lnTo>
                  <a:lnTo>
                    <a:pt x="2192363" y="395288"/>
                  </a:lnTo>
                  <a:lnTo>
                    <a:pt x="2193947" y="386159"/>
                  </a:lnTo>
                  <a:lnTo>
                    <a:pt x="2194739" y="377428"/>
                  </a:lnTo>
                  <a:lnTo>
                    <a:pt x="2194739" y="368697"/>
                  </a:lnTo>
                  <a:lnTo>
                    <a:pt x="2194739" y="359569"/>
                  </a:lnTo>
                  <a:lnTo>
                    <a:pt x="2194343" y="351234"/>
                  </a:lnTo>
                  <a:lnTo>
                    <a:pt x="2192759" y="342503"/>
                  </a:lnTo>
                  <a:lnTo>
                    <a:pt x="2191571" y="333375"/>
                  </a:lnTo>
                  <a:lnTo>
                    <a:pt x="2189591" y="325041"/>
                  </a:lnTo>
                  <a:lnTo>
                    <a:pt x="2187610" y="316706"/>
                  </a:lnTo>
                  <a:lnTo>
                    <a:pt x="2184838" y="308372"/>
                  </a:lnTo>
                  <a:lnTo>
                    <a:pt x="2181670" y="299641"/>
                  </a:lnTo>
                  <a:lnTo>
                    <a:pt x="2178106" y="291703"/>
                  </a:lnTo>
                  <a:lnTo>
                    <a:pt x="2174145" y="283766"/>
                  </a:lnTo>
                  <a:lnTo>
                    <a:pt x="2169789" y="275828"/>
                  </a:lnTo>
                  <a:lnTo>
                    <a:pt x="2163452" y="265509"/>
                  </a:lnTo>
                  <a:lnTo>
                    <a:pt x="2156324" y="255984"/>
                  </a:lnTo>
                  <a:lnTo>
                    <a:pt x="2148799" y="247253"/>
                  </a:lnTo>
                  <a:lnTo>
                    <a:pt x="2140879" y="238522"/>
                  </a:lnTo>
                  <a:lnTo>
                    <a:pt x="2131770" y="230584"/>
                  </a:lnTo>
                  <a:lnTo>
                    <a:pt x="2123057" y="223441"/>
                  </a:lnTo>
                  <a:lnTo>
                    <a:pt x="2113552" y="216694"/>
                  </a:lnTo>
                  <a:lnTo>
                    <a:pt x="2103255" y="210344"/>
                  </a:lnTo>
                  <a:lnTo>
                    <a:pt x="2093355" y="204788"/>
                  </a:lnTo>
                  <a:lnTo>
                    <a:pt x="2082662" y="200422"/>
                  </a:lnTo>
                  <a:lnTo>
                    <a:pt x="2071969" y="196056"/>
                  </a:lnTo>
                  <a:lnTo>
                    <a:pt x="2060484" y="192881"/>
                  </a:lnTo>
                  <a:lnTo>
                    <a:pt x="2048999" y="190103"/>
                  </a:lnTo>
                  <a:lnTo>
                    <a:pt x="2037118" y="188119"/>
                  </a:lnTo>
                  <a:lnTo>
                    <a:pt x="2025633" y="186928"/>
                  </a:lnTo>
                  <a:lnTo>
                    <a:pt x="2013752" y="186531"/>
                  </a:lnTo>
                  <a:close/>
                  <a:moveTo>
                    <a:pt x="2066028" y="0"/>
                  </a:moveTo>
                  <a:lnTo>
                    <a:pt x="2156324" y="23812"/>
                  </a:lnTo>
                  <a:lnTo>
                    <a:pt x="2146027" y="100013"/>
                  </a:lnTo>
                  <a:lnTo>
                    <a:pt x="2140916" y="118533"/>
                  </a:lnTo>
                  <a:lnTo>
                    <a:pt x="2134542" y="115094"/>
                  </a:lnTo>
                  <a:lnTo>
                    <a:pt x="2132671" y="114357"/>
                  </a:lnTo>
                  <a:lnTo>
                    <a:pt x="2132562" y="114300"/>
                  </a:lnTo>
                  <a:lnTo>
                    <a:pt x="2123453" y="110728"/>
                  </a:lnTo>
                  <a:lnTo>
                    <a:pt x="2132671" y="114357"/>
                  </a:lnTo>
                  <a:lnTo>
                    <a:pt x="2140879" y="118666"/>
                  </a:lnTo>
                  <a:lnTo>
                    <a:pt x="2140916" y="118533"/>
                  </a:lnTo>
                  <a:lnTo>
                    <a:pt x="2144839" y="120650"/>
                  </a:lnTo>
                  <a:lnTo>
                    <a:pt x="2153552" y="125413"/>
                  </a:lnTo>
                  <a:lnTo>
                    <a:pt x="2167413" y="133747"/>
                  </a:lnTo>
                  <a:lnTo>
                    <a:pt x="2174145" y="138113"/>
                  </a:lnTo>
                  <a:lnTo>
                    <a:pt x="2180878" y="142875"/>
                  </a:lnTo>
                  <a:lnTo>
                    <a:pt x="2181274" y="143272"/>
                  </a:lnTo>
                  <a:lnTo>
                    <a:pt x="2187610" y="148034"/>
                  </a:lnTo>
                  <a:lnTo>
                    <a:pt x="2193947" y="153194"/>
                  </a:lnTo>
                  <a:lnTo>
                    <a:pt x="2205432" y="163909"/>
                  </a:lnTo>
                  <a:lnTo>
                    <a:pt x="2212560" y="170656"/>
                  </a:lnTo>
                  <a:lnTo>
                    <a:pt x="2221273" y="180181"/>
                  </a:lnTo>
                  <a:lnTo>
                    <a:pt x="2226433" y="186128"/>
                  </a:lnTo>
                  <a:lnTo>
                    <a:pt x="2226422" y="186134"/>
                  </a:lnTo>
                  <a:lnTo>
                    <a:pt x="2229194" y="189309"/>
                  </a:lnTo>
                  <a:lnTo>
                    <a:pt x="2226433" y="186128"/>
                  </a:lnTo>
                  <a:lnTo>
                    <a:pt x="2244639" y="175419"/>
                  </a:lnTo>
                  <a:lnTo>
                    <a:pt x="2315925" y="143669"/>
                  </a:lnTo>
                  <a:lnTo>
                    <a:pt x="2363053" y="224234"/>
                  </a:lnTo>
                  <a:lnTo>
                    <a:pt x="2302064" y="270669"/>
                  </a:lnTo>
                  <a:lnTo>
                    <a:pt x="2280282" y="283369"/>
                  </a:lnTo>
                  <a:lnTo>
                    <a:pt x="2284242" y="296466"/>
                  </a:lnTo>
                  <a:lnTo>
                    <a:pt x="2287015" y="309166"/>
                  </a:lnTo>
                  <a:lnTo>
                    <a:pt x="2289787" y="322263"/>
                  </a:lnTo>
                  <a:lnTo>
                    <a:pt x="2291371" y="335359"/>
                  </a:lnTo>
                  <a:lnTo>
                    <a:pt x="2292559" y="348456"/>
                  </a:lnTo>
                  <a:lnTo>
                    <a:pt x="2293351" y="361553"/>
                  </a:lnTo>
                  <a:lnTo>
                    <a:pt x="2293351" y="374650"/>
                  </a:lnTo>
                  <a:lnTo>
                    <a:pt x="2292559" y="387350"/>
                  </a:lnTo>
                  <a:lnTo>
                    <a:pt x="2318301" y="394097"/>
                  </a:lnTo>
                  <a:lnTo>
                    <a:pt x="2390775" y="422275"/>
                  </a:lnTo>
                  <a:lnTo>
                    <a:pt x="2367409" y="512763"/>
                  </a:lnTo>
                  <a:lnTo>
                    <a:pt x="2291371" y="502047"/>
                  </a:lnTo>
                  <a:lnTo>
                    <a:pt x="2262857" y="494506"/>
                  </a:lnTo>
                  <a:lnTo>
                    <a:pt x="2256916" y="506016"/>
                  </a:lnTo>
                  <a:lnTo>
                    <a:pt x="2250183" y="517128"/>
                  </a:lnTo>
                  <a:lnTo>
                    <a:pt x="2243451" y="527447"/>
                  </a:lnTo>
                  <a:lnTo>
                    <a:pt x="2235926" y="537766"/>
                  </a:lnTo>
                  <a:lnTo>
                    <a:pt x="2228006" y="547688"/>
                  </a:lnTo>
                  <a:lnTo>
                    <a:pt x="2219293" y="557610"/>
                  </a:lnTo>
                  <a:lnTo>
                    <a:pt x="2210580" y="566738"/>
                  </a:lnTo>
                  <a:lnTo>
                    <a:pt x="2201075" y="575469"/>
                  </a:lnTo>
                  <a:lnTo>
                    <a:pt x="2216125" y="601266"/>
                  </a:lnTo>
                  <a:lnTo>
                    <a:pt x="2247807" y="671910"/>
                  </a:lnTo>
                  <a:lnTo>
                    <a:pt x="2167413" y="719932"/>
                  </a:lnTo>
                  <a:lnTo>
                    <a:pt x="2121077" y="658416"/>
                  </a:lnTo>
                  <a:lnTo>
                    <a:pt x="2105632" y="632222"/>
                  </a:lnTo>
                  <a:lnTo>
                    <a:pt x="2110780" y="629841"/>
                  </a:lnTo>
                  <a:lnTo>
                    <a:pt x="2115929" y="627857"/>
                  </a:lnTo>
                  <a:lnTo>
                    <a:pt x="2104048" y="632222"/>
                  </a:lnTo>
                  <a:lnTo>
                    <a:pt x="2092563" y="635794"/>
                  </a:lnTo>
                  <a:lnTo>
                    <a:pt x="2083058" y="638969"/>
                  </a:lnTo>
                  <a:lnTo>
                    <a:pt x="2067217" y="642541"/>
                  </a:lnTo>
                  <a:lnTo>
                    <a:pt x="2059296" y="643732"/>
                  </a:lnTo>
                  <a:lnTo>
                    <a:pt x="2050583" y="644922"/>
                  </a:lnTo>
                  <a:lnTo>
                    <a:pt x="2048999" y="644922"/>
                  </a:lnTo>
                  <a:lnTo>
                    <a:pt x="2033554" y="646907"/>
                  </a:lnTo>
                  <a:lnTo>
                    <a:pt x="2018505" y="647303"/>
                  </a:lnTo>
                  <a:lnTo>
                    <a:pt x="2014544" y="647700"/>
                  </a:lnTo>
                  <a:lnTo>
                    <a:pt x="2008208" y="647303"/>
                  </a:lnTo>
                  <a:lnTo>
                    <a:pt x="2002617" y="647117"/>
                  </a:lnTo>
                  <a:lnTo>
                    <a:pt x="1994743" y="646510"/>
                  </a:lnTo>
                  <a:lnTo>
                    <a:pt x="1984842" y="645716"/>
                  </a:lnTo>
                  <a:lnTo>
                    <a:pt x="1996327" y="646907"/>
                  </a:lnTo>
                  <a:lnTo>
                    <a:pt x="2002617" y="647117"/>
                  </a:lnTo>
                  <a:lnTo>
                    <a:pt x="2005039" y="647303"/>
                  </a:lnTo>
                  <a:lnTo>
                    <a:pt x="1994347" y="687785"/>
                  </a:lnTo>
                  <a:lnTo>
                    <a:pt x="1970189" y="747713"/>
                  </a:lnTo>
                  <a:lnTo>
                    <a:pt x="1879497" y="724297"/>
                  </a:lnTo>
                  <a:lnTo>
                    <a:pt x="1886230" y="662385"/>
                  </a:lnTo>
                  <a:lnTo>
                    <a:pt x="1896923" y="621507"/>
                  </a:lnTo>
                  <a:lnTo>
                    <a:pt x="1904447" y="625078"/>
                  </a:lnTo>
                  <a:lnTo>
                    <a:pt x="1893754" y="619919"/>
                  </a:lnTo>
                  <a:lnTo>
                    <a:pt x="1883061" y="614363"/>
                  </a:lnTo>
                  <a:lnTo>
                    <a:pt x="1874745" y="609997"/>
                  </a:lnTo>
                  <a:lnTo>
                    <a:pt x="1860884" y="601663"/>
                  </a:lnTo>
                  <a:lnTo>
                    <a:pt x="1854151" y="596900"/>
                  </a:lnTo>
                  <a:lnTo>
                    <a:pt x="1847419" y="592535"/>
                  </a:lnTo>
                  <a:lnTo>
                    <a:pt x="1846627" y="592138"/>
                  </a:lnTo>
                  <a:lnTo>
                    <a:pt x="1840290" y="586978"/>
                  </a:lnTo>
                  <a:lnTo>
                    <a:pt x="1834350" y="581819"/>
                  </a:lnTo>
                  <a:lnTo>
                    <a:pt x="1822469" y="571103"/>
                  </a:lnTo>
                  <a:lnTo>
                    <a:pt x="1815736" y="564356"/>
                  </a:lnTo>
                  <a:lnTo>
                    <a:pt x="1809516" y="557841"/>
                  </a:lnTo>
                  <a:lnTo>
                    <a:pt x="1805439" y="553244"/>
                  </a:lnTo>
                  <a:lnTo>
                    <a:pt x="1799103" y="545703"/>
                  </a:lnTo>
                  <a:lnTo>
                    <a:pt x="1807023" y="555228"/>
                  </a:lnTo>
                  <a:lnTo>
                    <a:pt x="1809516" y="557841"/>
                  </a:lnTo>
                  <a:lnTo>
                    <a:pt x="1811776" y="560388"/>
                  </a:lnTo>
                  <a:lnTo>
                    <a:pt x="1779697" y="579438"/>
                  </a:lnTo>
                  <a:lnTo>
                    <a:pt x="1720292" y="604044"/>
                  </a:lnTo>
                  <a:lnTo>
                    <a:pt x="1673164" y="523875"/>
                  </a:lnTo>
                  <a:lnTo>
                    <a:pt x="1721480" y="484585"/>
                  </a:lnTo>
                  <a:lnTo>
                    <a:pt x="1752767" y="465931"/>
                  </a:lnTo>
                  <a:lnTo>
                    <a:pt x="1748410" y="452835"/>
                  </a:lnTo>
                  <a:lnTo>
                    <a:pt x="1744450" y="439341"/>
                  </a:lnTo>
                  <a:lnTo>
                    <a:pt x="1741282" y="425847"/>
                  </a:lnTo>
                  <a:lnTo>
                    <a:pt x="1738510" y="412353"/>
                  </a:lnTo>
                  <a:lnTo>
                    <a:pt x="1736530" y="398860"/>
                  </a:lnTo>
                  <a:lnTo>
                    <a:pt x="1735737" y="385366"/>
                  </a:lnTo>
                  <a:lnTo>
                    <a:pt x="1734945" y="371475"/>
                  </a:lnTo>
                  <a:lnTo>
                    <a:pt x="1735341" y="357981"/>
                  </a:lnTo>
                  <a:lnTo>
                    <a:pt x="1704451" y="350441"/>
                  </a:lnTo>
                  <a:lnTo>
                    <a:pt x="1644650" y="325438"/>
                  </a:lnTo>
                  <a:lnTo>
                    <a:pt x="1668412" y="235347"/>
                  </a:lnTo>
                  <a:lnTo>
                    <a:pt x="1730193" y="242094"/>
                  </a:lnTo>
                  <a:lnTo>
                    <a:pt x="1760687" y="250031"/>
                  </a:lnTo>
                  <a:lnTo>
                    <a:pt x="1766628" y="237331"/>
                  </a:lnTo>
                  <a:lnTo>
                    <a:pt x="1773361" y="225028"/>
                  </a:lnTo>
                  <a:lnTo>
                    <a:pt x="1781281" y="213519"/>
                  </a:lnTo>
                  <a:lnTo>
                    <a:pt x="1789202" y="201613"/>
                  </a:lnTo>
                  <a:lnTo>
                    <a:pt x="1797915" y="190500"/>
                  </a:lnTo>
                  <a:lnTo>
                    <a:pt x="1807023" y="179784"/>
                  </a:lnTo>
                  <a:lnTo>
                    <a:pt x="1816924" y="169069"/>
                  </a:lnTo>
                  <a:lnTo>
                    <a:pt x="1827221" y="159544"/>
                  </a:lnTo>
                  <a:lnTo>
                    <a:pt x="1812964" y="135334"/>
                  </a:lnTo>
                  <a:lnTo>
                    <a:pt x="1788410" y="75406"/>
                  </a:lnTo>
                  <a:lnTo>
                    <a:pt x="1868804" y="27781"/>
                  </a:lnTo>
                  <a:lnTo>
                    <a:pt x="1907219" y="76994"/>
                  </a:lnTo>
                  <a:lnTo>
                    <a:pt x="1923061" y="102791"/>
                  </a:lnTo>
                  <a:lnTo>
                    <a:pt x="1917516" y="105172"/>
                  </a:lnTo>
                  <a:lnTo>
                    <a:pt x="1912368" y="107156"/>
                  </a:lnTo>
                  <a:lnTo>
                    <a:pt x="1924249" y="102791"/>
                  </a:lnTo>
                  <a:lnTo>
                    <a:pt x="1935734" y="99219"/>
                  </a:lnTo>
                  <a:lnTo>
                    <a:pt x="1945239" y="96044"/>
                  </a:lnTo>
                  <a:lnTo>
                    <a:pt x="1961080" y="92869"/>
                  </a:lnTo>
                  <a:lnTo>
                    <a:pt x="1969001" y="91281"/>
                  </a:lnTo>
                  <a:lnTo>
                    <a:pt x="1977317" y="89694"/>
                  </a:lnTo>
                  <a:lnTo>
                    <a:pt x="1979297" y="89694"/>
                  </a:lnTo>
                  <a:lnTo>
                    <a:pt x="1994347" y="88106"/>
                  </a:lnTo>
                  <a:lnTo>
                    <a:pt x="2009792" y="87709"/>
                  </a:lnTo>
                  <a:lnTo>
                    <a:pt x="2013752" y="87709"/>
                  </a:lnTo>
                  <a:lnTo>
                    <a:pt x="2019693" y="87709"/>
                  </a:lnTo>
                  <a:lnTo>
                    <a:pt x="2031970" y="88503"/>
                  </a:lnTo>
                  <a:lnTo>
                    <a:pt x="2043455" y="89297"/>
                  </a:lnTo>
                  <a:lnTo>
                    <a:pt x="2034346" y="88503"/>
                  </a:lnTo>
                  <a:lnTo>
                    <a:pt x="2038306" y="72628"/>
                  </a:lnTo>
                  <a:lnTo>
                    <a:pt x="2066028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p>
              <a:pPr algn="ctr">
                <a:defRPr/>
              </a:pPr>
              <a:endPara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</p:txBody>
        </p:sp>
        <p:grpSp>
          <p:nvGrpSpPr>
            <p:cNvPr id="37" name="组合 36"/>
            <p:cNvGrpSpPr/>
            <p:nvPr/>
          </p:nvGrpSpPr>
          <p:grpSpPr>
            <a:xfrm>
              <a:off x="11532" y="2811"/>
              <a:ext cx="8160" cy="4324"/>
              <a:chOff x="12045" y="2811"/>
              <a:chExt cx="8160" cy="4324"/>
            </a:xfrm>
          </p:grpSpPr>
          <p:sp>
            <p:nvSpPr>
              <p:cNvPr id="36" name="对角圆角矩形 35"/>
              <p:cNvSpPr/>
              <p:nvPr/>
            </p:nvSpPr>
            <p:spPr>
              <a:xfrm>
                <a:off x="12045" y="2815"/>
                <a:ext cx="8160" cy="4320"/>
              </a:xfrm>
              <a:prstGeom prst="round2DiagRect">
                <a:avLst/>
              </a:prstGeom>
              <a:solidFill>
                <a:srgbClr val="00B0F0">
                  <a:alpha val="20000"/>
                </a:srgb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grpSp>
            <p:nvGrpSpPr>
              <p:cNvPr id="35" name="组合 34"/>
              <p:cNvGrpSpPr/>
              <p:nvPr/>
            </p:nvGrpSpPr>
            <p:grpSpPr>
              <a:xfrm>
                <a:off x="12303" y="2811"/>
                <a:ext cx="7169" cy="3869"/>
                <a:chOff x="12303" y="2811"/>
                <a:chExt cx="7169" cy="3869"/>
              </a:xfrm>
            </p:grpSpPr>
            <p:sp>
              <p:nvSpPr>
                <p:cNvPr id="28" name="圆角矩形 27"/>
                <p:cNvSpPr/>
                <p:nvPr/>
              </p:nvSpPr>
              <p:spPr>
                <a:xfrm>
                  <a:off x="16882" y="2811"/>
                  <a:ext cx="2590" cy="3098"/>
                </a:xfrm>
                <a:prstGeom prst="roundRect">
                  <a:avLst/>
                </a:prstGeom>
                <a:solidFill>
                  <a:srgbClr val="FB9E1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 eaLnBrk="1" latinLnBrk="0" hangingPunct="1">
                    <a:lnSpc>
                      <a:spcPts val="2700"/>
                    </a:lnSpc>
                  </a:pPr>
                  <a:r>
                    <a:rPr lang="zh-CN" altLang="en-US" sz="2000" b="1">
                      <a:latin typeface="微软雅黑" panose="020B0503020204020204" charset="-122"/>
                      <a:ea typeface="微软雅黑" panose="020B0503020204020204" charset="-122"/>
                    </a:rPr>
                    <a:t>一流课程</a:t>
                  </a:r>
                  <a:endParaRPr lang="zh-CN" altLang="en-US" sz="2000" b="1">
                    <a:latin typeface="微软雅黑" panose="020B0503020204020204" charset="-122"/>
                    <a:ea typeface="微软雅黑" panose="020B0503020204020204" charset="-122"/>
                  </a:endParaRPr>
                </a:p>
                <a:p>
                  <a:pPr algn="ctr" eaLnBrk="1" latinLnBrk="0" hangingPunct="1">
                    <a:lnSpc>
                      <a:spcPts val="2700"/>
                    </a:lnSpc>
                  </a:pPr>
                  <a:r>
                    <a:rPr lang="zh-CN" altLang="en-US" sz="2000" b="1">
                      <a:latin typeface="微软雅黑" panose="020B0503020204020204" charset="-122"/>
                      <a:ea typeface="微软雅黑" panose="020B0503020204020204" charset="-122"/>
                    </a:rPr>
                    <a:t>一流学科</a:t>
                  </a:r>
                  <a:endParaRPr lang="zh-CN" altLang="en-US" sz="2000" b="1">
                    <a:latin typeface="微软雅黑" panose="020B0503020204020204" charset="-122"/>
                    <a:ea typeface="微软雅黑" panose="020B0503020204020204" charset="-122"/>
                  </a:endParaRPr>
                </a:p>
                <a:p>
                  <a:pPr algn="ctr" eaLnBrk="1" latinLnBrk="0" hangingPunct="1">
                    <a:lnSpc>
                      <a:spcPts val="2700"/>
                    </a:lnSpc>
                  </a:pPr>
                  <a:r>
                    <a:rPr lang="zh-CN" altLang="en-US" sz="2000" b="1">
                      <a:latin typeface="微软雅黑" panose="020B0503020204020204" charset="-122"/>
                      <a:ea typeface="微软雅黑" panose="020B0503020204020204" charset="-122"/>
                    </a:rPr>
                    <a:t>一流人才</a:t>
                  </a:r>
                  <a:endParaRPr lang="zh-CN" altLang="en-US" sz="2000" b="1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29" name="圆角矩形 28"/>
                <p:cNvSpPr/>
                <p:nvPr/>
              </p:nvSpPr>
              <p:spPr>
                <a:xfrm>
                  <a:off x="12303" y="4265"/>
                  <a:ext cx="3530" cy="1320"/>
                </a:xfrm>
                <a:prstGeom prst="round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00B0F0"/>
                      </a:solidFill>
                    </a14:hiddenFill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r>
                    <a:rPr lang="zh-CN" altLang="en-US" sz="2400" b="1">
                      <a:solidFill>
                        <a:srgbClr val="FF0000"/>
                      </a:solidFill>
                      <a:latin typeface="楷体" panose="02010609060101010101" charset="-122"/>
                      <a:ea typeface="楷体" panose="02010609060101010101" charset="-122"/>
                      <a:sym typeface="+mn-ea"/>
                    </a:rPr>
                    <a:t>服务高阶目标</a:t>
                  </a:r>
                  <a:endParaRPr lang="zh-CN" altLang="en-US" sz="2400" b="1">
                    <a:solidFill>
                      <a:srgbClr val="FF0000"/>
                    </a:solidFill>
                    <a:latin typeface="楷体" panose="02010609060101010101" charset="-122"/>
                    <a:ea typeface="楷体" panose="02010609060101010101" charset="-122"/>
                    <a:sym typeface="+mn-ea"/>
                  </a:endParaRPr>
                </a:p>
              </p:txBody>
            </p:sp>
            <p:sp>
              <p:nvSpPr>
                <p:cNvPr id="31" name="KSO_Shape"/>
                <p:cNvSpPr/>
                <p:nvPr/>
              </p:nvSpPr>
              <p:spPr bwMode="auto">
                <a:xfrm>
                  <a:off x="13725" y="4797"/>
                  <a:ext cx="3299" cy="1883"/>
                </a:xfrm>
                <a:custGeom>
                  <a:avLst/>
                  <a:gdLst>
                    <a:gd name="T0" fmla="*/ 838518 w 3856038"/>
                    <a:gd name="T1" fmla="*/ 3035936 h 3319463"/>
                    <a:gd name="T2" fmla="*/ 807086 w 3856038"/>
                    <a:gd name="T3" fmla="*/ 3078481 h 3319463"/>
                    <a:gd name="T4" fmla="*/ 345758 w 3856038"/>
                    <a:gd name="T5" fmla="*/ 3083244 h 3319463"/>
                    <a:gd name="T6" fmla="*/ 306705 w 3856038"/>
                    <a:gd name="T7" fmla="*/ 3047684 h 3319463"/>
                    <a:gd name="T8" fmla="*/ 1938189 w 3856038"/>
                    <a:gd name="T9" fmla="*/ 1874411 h 3319463"/>
                    <a:gd name="T10" fmla="*/ 2032113 w 3856038"/>
                    <a:gd name="T11" fmla="*/ 1927728 h 3319463"/>
                    <a:gd name="T12" fmla="*/ 2127625 w 3856038"/>
                    <a:gd name="T13" fmla="*/ 1936931 h 3319463"/>
                    <a:gd name="T14" fmla="*/ 2209174 w 3856038"/>
                    <a:gd name="T15" fmla="*/ 1913446 h 3319463"/>
                    <a:gd name="T16" fmla="*/ 2208222 w 3856038"/>
                    <a:gd name="T17" fmla="*/ 3063251 h 3319463"/>
                    <a:gd name="T18" fmla="*/ 2159673 w 3856038"/>
                    <a:gd name="T19" fmla="*/ 3086101 h 3319463"/>
                    <a:gd name="T20" fmla="*/ 1703060 w 3856038"/>
                    <a:gd name="T21" fmla="*/ 3067694 h 3319463"/>
                    <a:gd name="T22" fmla="*/ 1684338 w 3856038"/>
                    <a:gd name="T23" fmla="*/ 1620838 h 3319463"/>
                    <a:gd name="T24" fmla="*/ 1517659 w 3856038"/>
                    <a:gd name="T25" fmla="*/ 3063249 h 3319463"/>
                    <a:gd name="T26" fmla="*/ 1469110 w 3856038"/>
                    <a:gd name="T27" fmla="*/ 3086100 h 3319463"/>
                    <a:gd name="T28" fmla="*/ 1012179 w 3856038"/>
                    <a:gd name="T29" fmla="*/ 3067693 h 3319463"/>
                    <a:gd name="T30" fmla="*/ 993775 w 3856038"/>
                    <a:gd name="T31" fmla="*/ 2030516 h 3319463"/>
                    <a:gd name="T32" fmla="*/ 2903512 w 3856038"/>
                    <a:gd name="T33" fmla="*/ 3058483 h 3319463"/>
                    <a:gd name="T34" fmla="*/ 2858002 w 3856038"/>
                    <a:gd name="T35" fmla="*/ 3085784 h 3319463"/>
                    <a:gd name="T36" fmla="*/ 2397814 w 3856038"/>
                    <a:gd name="T37" fmla="*/ 3071816 h 3319463"/>
                    <a:gd name="T38" fmla="*/ 2374900 w 3856038"/>
                    <a:gd name="T39" fmla="*/ 3023247 h 3319463"/>
                    <a:gd name="T40" fmla="*/ 3393565 w 3856038"/>
                    <a:gd name="T41" fmla="*/ 829618 h 3319463"/>
                    <a:gd name="T42" fmla="*/ 3441797 w 3856038"/>
                    <a:gd name="T43" fmla="*/ 916284 h 3319463"/>
                    <a:gd name="T44" fmla="*/ 3518904 w 3856038"/>
                    <a:gd name="T45" fmla="*/ 976601 h 3319463"/>
                    <a:gd name="T46" fmla="*/ 3605213 w 3856038"/>
                    <a:gd name="T47" fmla="*/ 3023244 h 3319463"/>
                    <a:gd name="T48" fmla="*/ 3582367 w 3856038"/>
                    <a:gd name="T49" fmla="*/ 3071815 h 3319463"/>
                    <a:gd name="T50" fmla="*/ 3123532 w 3856038"/>
                    <a:gd name="T51" fmla="*/ 3085783 h 3319463"/>
                    <a:gd name="T52" fmla="*/ 3077839 w 3856038"/>
                    <a:gd name="T53" fmla="*/ 3058481 h 3319463"/>
                    <a:gd name="T54" fmla="*/ 3032368 w 3856038"/>
                    <a:gd name="T55" fmla="*/ 0 h 3319463"/>
                    <a:gd name="T56" fmla="*/ 3669057 w 3856038"/>
                    <a:gd name="T57" fmla="*/ 6984 h 3319463"/>
                    <a:gd name="T58" fmla="*/ 3714445 w 3856038"/>
                    <a:gd name="T59" fmla="*/ 35552 h 3319463"/>
                    <a:gd name="T60" fmla="*/ 3742692 w 3856038"/>
                    <a:gd name="T61" fmla="*/ 80308 h 3319463"/>
                    <a:gd name="T62" fmla="*/ 3749358 w 3856038"/>
                    <a:gd name="T63" fmla="*/ 717377 h 3319463"/>
                    <a:gd name="T64" fmla="*/ 3735075 w 3856038"/>
                    <a:gd name="T65" fmla="*/ 769117 h 3319463"/>
                    <a:gd name="T66" fmla="*/ 3700797 w 3856038"/>
                    <a:gd name="T67" fmla="*/ 808795 h 3319463"/>
                    <a:gd name="T68" fmla="*/ 3652870 w 3856038"/>
                    <a:gd name="T69" fmla="*/ 830698 h 3319463"/>
                    <a:gd name="T70" fmla="*/ 3597644 w 3856038"/>
                    <a:gd name="T71" fmla="*/ 829110 h 3319463"/>
                    <a:gd name="T72" fmla="*/ 3550670 w 3856038"/>
                    <a:gd name="T73" fmla="*/ 804986 h 3319463"/>
                    <a:gd name="T74" fmla="*/ 3518296 w 3856038"/>
                    <a:gd name="T75" fmla="*/ 764039 h 3319463"/>
                    <a:gd name="T76" fmla="*/ 3506552 w 3856038"/>
                    <a:gd name="T77" fmla="*/ 711346 h 3319463"/>
                    <a:gd name="T78" fmla="*/ 2155095 w 3856038"/>
                    <a:gd name="T79" fmla="*/ 1756621 h 3319463"/>
                    <a:gd name="T80" fmla="*/ 2103678 w 3856038"/>
                    <a:gd name="T81" fmla="*/ 1768049 h 3319463"/>
                    <a:gd name="T82" fmla="*/ 2052577 w 3856038"/>
                    <a:gd name="T83" fmla="*/ 1756621 h 3319463"/>
                    <a:gd name="T84" fmla="*/ 207257 w 3856038"/>
                    <a:gd name="T85" fmla="*/ 2594619 h 3319463"/>
                    <a:gd name="T86" fmla="*/ 161553 w 3856038"/>
                    <a:gd name="T87" fmla="*/ 2623505 h 3319463"/>
                    <a:gd name="T88" fmla="*/ 109818 w 3856038"/>
                    <a:gd name="T89" fmla="*/ 2629853 h 3319463"/>
                    <a:gd name="T90" fmla="*/ 59670 w 3856038"/>
                    <a:gd name="T91" fmla="*/ 2613665 h 3319463"/>
                    <a:gd name="T92" fmla="*/ 19996 w 3856038"/>
                    <a:gd name="T93" fmla="*/ 2575574 h 3319463"/>
                    <a:gd name="T94" fmla="*/ 952 w 3856038"/>
                    <a:gd name="T95" fmla="*/ 2526056 h 3319463"/>
                    <a:gd name="T96" fmla="*/ 5078 w 3856038"/>
                    <a:gd name="T97" fmla="*/ 2473998 h 3319463"/>
                    <a:gd name="T98" fmla="*/ 31105 w 3856038"/>
                    <a:gd name="T99" fmla="*/ 2427337 h 3319463"/>
                    <a:gd name="T100" fmla="*/ 1492697 w 3856038"/>
                    <a:gd name="T101" fmla="*/ 975760 h 3319463"/>
                    <a:gd name="T102" fmla="*/ 1543797 w 3856038"/>
                    <a:gd name="T103" fmla="*/ 964333 h 3319463"/>
                    <a:gd name="T104" fmla="*/ 1595215 w 3856038"/>
                    <a:gd name="T105" fmla="*/ 975760 h 3319463"/>
                    <a:gd name="T106" fmla="*/ 3334526 w 3856038"/>
                    <a:gd name="T107" fmla="*/ 243464 h 3319463"/>
                    <a:gd name="T108" fmla="*/ 2991107 w 3856038"/>
                    <a:gd name="T109" fmla="*/ 233624 h 3319463"/>
                    <a:gd name="T110" fmla="*/ 2948576 w 3856038"/>
                    <a:gd name="T111" fmla="*/ 203151 h 3319463"/>
                    <a:gd name="T112" fmla="*/ 2922550 w 3856038"/>
                    <a:gd name="T113" fmla="*/ 157760 h 3319463"/>
                    <a:gd name="T114" fmla="*/ 2918424 w 3856038"/>
                    <a:gd name="T115" fmla="*/ 102845 h 3319463"/>
                    <a:gd name="T116" fmla="*/ 2937468 w 3856038"/>
                    <a:gd name="T117" fmla="*/ 53645 h 3319463"/>
                    <a:gd name="T118" fmla="*/ 2975555 w 3856038"/>
                    <a:gd name="T119" fmla="*/ 17459 h 3319463"/>
                    <a:gd name="T120" fmla="*/ 3026338 w 3856038"/>
                    <a:gd name="T121" fmla="*/ 318 h 33194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3856038" h="3319463">
                      <a:moveTo>
                        <a:pt x="50800" y="3187700"/>
                      </a:moveTo>
                      <a:lnTo>
                        <a:pt x="3856038" y="3187700"/>
                      </a:lnTo>
                      <a:lnTo>
                        <a:pt x="3856038" y="3319463"/>
                      </a:lnTo>
                      <a:lnTo>
                        <a:pt x="50800" y="3319463"/>
                      </a:lnTo>
                      <a:lnTo>
                        <a:pt x="50800" y="3187700"/>
                      </a:lnTo>
                      <a:close/>
                      <a:moveTo>
                        <a:pt x="839788" y="2182813"/>
                      </a:moveTo>
                      <a:lnTo>
                        <a:pt x="839788" y="3023236"/>
                      </a:lnTo>
                      <a:lnTo>
                        <a:pt x="839471" y="3029586"/>
                      </a:lnTo>
                      <a:lnTo>
                        <a:pt x="838518" y="3035936"/>
                      </a:lnTo>
                      <a:lnTo>
                        <a:pt x="837248" y="3041969"/>
                      </a:lnTo>
                      <a:lnTo>
                        <a:pt x="834708" y="3047684"/>
                      </a:lnTo>
                      <a:lnTo>
                        <a:pt x="832486" y="3053399"/>
                      </a:lnTo>
                      <a:lnTo>
                        <a:pt x="829311" y="3058479"/>
                      </a:lnTo>
                      <a:lnTo>
                        <a:pt x="825501" y="3063241"/>
                      </a:lnTo>
                      <a:lnTo>
                        <a:pt x="821373" y="3067686"/>
                      </a:lnTo>
                      <a:lnTo>
                        <a:pt x="816928" y="3071814"/>
                      </a:lnTo>
                      <a:lnTo>
                        <a:pt x="812166" y="3075306"/>
                      </a:lnTo>
                      <a:lnTo>
                        <a:pt x="807086" y="3078481"/>
                      </a:lnTo>
                      <a:lnTo>
                        <a:pt x="801688" y="3081339"/>
                      </a:lnTo>
                      <a:lnTo>
                        <a:pt x="795656" y="3083244"/>
                      </a:lnTo>
                      <a:lnTo>
                        <a:pt x="789623" y="3084831"/>
                      </a:lnTo>
                      <a:lnTo>
                        <a:pt x="783591" y="3085784"/>
                      </a:lnTo>
                      <a:lnTo>
                        <a:pt x="777241" y="3086101"/>
                      </a:lnTo>
                      <a:lnTo>
                        <a:pt x="364173" y="3086101"/>
                      </a:lnTo>
                      <a:lnTo>
                        <a:pt x="357823" y="3085784"/>
                      </a:lnTo>
                      <a:lnTo>
                        <a:pt x="351473" y="3084831"/>
                      </a:lnTo>
                      <a:lnTo>
                        <a:pt x="345758" y="3083244"/>
                      </a:lnTo>
                      <a:lnTo>
                        <a:pt x="339725" y="3081339"/>
                      </a:lnTo>
                      <a:lnTo>
                        <a:pt x="334328" y="3078481"/>
                      </a:lnTo>
                      <a:lnTo>
                        <a:pt x="329248" y="3075306"/>
                      </a:lnTo>
                      <a:lnTo>
                        <a:pt x="324485" y="3071814"/>
                      </a:lnTo>
                      <a:lnTo>
                        <a:pt x="320040" y="3067686"/>
                      </a:lnTo>
                      <a:lnTo>
                        <a:pt x="315595" y="3063241"/>
                      </a:lnTo>
                      <a:lnTo>
                        <a:pt x="312103" y="3058479"/>
                      </a:lnTo>
                      <a:lnTo>
                        <a:pt x="308928" y="3053399"/>
                      </a:lnTo>
                      <a:lnTo>
                        <a:pt x="306705" y="3047684"/>
                      </a:lnTo>
                      <a:lnTo>
                        <a:pt x="304165" y="3041969"/>
                      </a:lnTo>
                      <a:lnTo>
                        <a:pt x="302578" y="3035936"/>
                      </a:lnTo>
                      <a:lnTo>
                        <a:pt x="301943" y="3029586"/>
                      </a:lnTo>
                      <a:lnTo>
                        <a:pt x="301625" y="3023236"/>
                      </a:lnTo>
                      <a:lnTo>
                        <a:pt x="301625" y="2721293"/>
                      </a:lnTo>
                      <a:lnTo>
                        <a:pt x="839788" y="2182813"/>
                      </a:lnTo>
                      <a:close/>
                      <a:moveTo>
                        <a:pt x="1684338" y="1620838"/>
                      </a:moveTo>
                      <a:lnTo>
                        <a:pt x="1929304" y="1865842"/>
                      </a:lnTo>
                      <a:lnTo>
                        <a:pt x="1938189" y="1874411"/>
                      </a:lnTo>
                      <a:lnTo>
                        <a:pt x="1947708" y="1882345"/>
                      </a:lnTo>
                      <a:lnTo>
                        <a:pt x="1957227" y="1889644"/>
                      </a:lnTo>
                      <a:lnTo>
                        <a:pt x="1967064" y="1896944"/>
                      </a:lnTo>
                      <a:lnTo>
                        <a:pt x="1977218" y="1903291"/>
                      </a:lnTo>
                      <a:lnTo>
                        <a:pt x="1987690" y="1909003"/>
                      </a:lnTo>
                      <a:lnTo>
                        <a:pt x="1998478" y="1914716"/>
                      </a:lnTo>
                      <a:lnTo>
                        <a:pt x="2009267" y="1919476"/>
                      </a:lnTo>
                      <a:lnTo>
                        <a:pt x="2020690" y="1923602"/>
                      </a:lnTo>
                      <a:lnTo>
                        <a:pt x="2032113" y="1927728"/>
                      </a:lnTo>
                      <a:lnTo>
                        <a:pt x="2043537" y="1930901"/>
                      </a:lnTo>
                      <a:lnTo>
                        <a:pt x="2055277" y="1933440"/>
                      </a:lnTo>
                      <a:lnTo>
                        <a:pt x="2067335" y="1935344"/>
                      </a:lnTo>
                      <a:lnTo>
                        <a:pt x="2079393" y="1936931"/>
                      </a:lnTo>
                      <a:lnTo>
                        <a:pt x="2091768" y="1937883"/>
                      </a:lnTo>
                      <a:lnTo>
                        <a:pt x="2103826" y="1938201"/>
                      </a:lnTo>
                      <a:lnTo>
                        <a:pt x="2111759" y="1937883"/>
                      </a:lnTo>
                      <a:lnTo>
                        <a:pt x="2119692" y="1937566"/>
                      </a:lnTo>
                      <a:lnTo>
                        <a:pt x="2127625" y="1936931"/>
                      </a:lnTo>
                      <a:lnTo>
                        <a:pt x="2135240" y="1935979"/>
                      </a:lnTo>
                      <a:lnTo>
                        <a:pt x="2142856" y="1934710"/>
                      </a:lnTo>
                      <a:lnTo>
                        <a:pt x="2150788" y="1933440"/>
                      </a:lnTo>
                      <a:lnTo>
                        <a:pt x="2158404" y="1931536"/>
                      </a:lnTo>
                      <a:lnTo>
                        <a:pt x="2165702" y="1929949"/>
                      </a:lnTo>
                      <a:lnTo>
                        <a:pt x="2173318" y="1927728"/>
                      </a:lnTo>
                      <a:lnTo>
                        <a:pt x="2180299" y="1925189"/>
                      </a:lnTo>
                      <a:lnTo>
                        <a:pt x="2194895" y="1919794"/>
                      </a:lnTo>
                      <a:lnTo>
                        <a:pt x="2209174" y="1913446"/>
                      </a:lnTo>
                      <a:lnTo>
                        <a:pt x="2222501" y="1906782"/>
                      </a:lnTo>
                      <a:lnTo>
                        <a:pt x="2222501" y="3023263"/>
                      </a:lnTo>
                      <a:lnTo>
                        <a:pt x="2222501" y="3029611"/>
                      </a:lnTo>
                      <a:lnTo>
                        <a:pt x="2221232" y="3035958"/>
                      </a:lnTo>
                      <a:lnTo>
                        <a:pt x="2219645" y="3041988"/>
                      </a:lnTo>
                      <a:lnTo>
                        <a:pt x="2217742" y="3047700"/>
                      </a:lnTo>
                      <a:lnTo>
                        <a:pt x="2214886" y="3053413"/>
                      </a:lnTo>
                      <a:lnTo>
                        <a:pt x="2211713" y="3058491"/>
                      </a:lnTo>
                      <a:lnTo>
                        <a:pt x="2208222" y="3063251"/>
                      </a:lnTo>
                      <a:lnTo>
                        <a:pt x="2204414" y="3067694"/>
                      </a:lnTo>
                      <a:lnTo>
                        <a:pt x="2199655" y="3071820"/>
                      </a:lnTo>
                      <a:lnTo>
                        <a:pt x="2194895" y="3075311"/>
                      </a:lnTo>
                      <a:lnTo>
                        <a:pt x="2189818" y="3078484"/>
                      </a:lnTo>
                      <a:lnTo>
                        <a:pt x="2184424" y="3081341"/>
                      </a:lnTo>
                      <a:lnTo>
                        <a:pt x="2178712" y="3083245"/>
                      </a:lnTo>
                      <a:lnTo>
                        <a:pt x="2172366" y="3084832"/>
                      </a:lnTo>
                      <a:lnTo>
                        <a:pt x="2166654" y="3085784"/>
                      </a:lnTo>
                      <a:lnTo>
                        <a:pt x="2159673" y="3086101"/>
                      </a:lnTo>
                      <a:lnTo>
                        <a:pt x="1747166" y="3086101"/>
                      </a:lnTo>
                      <a:lnTo>
                        <a:pt x="1740820" y="3085784"/>
                      </a:lnTo>
                      <a:lnTo>
                        <a:pt x="1734474" y="3084832"/>
                      </a:lnTo>
                      <a:lnTo>
                        <a:pt x="1728445" y="3083245"/>
                      </a:lnTo>
                      <a:lnTo>
                        <a:pt x="1723050" y="3081341"/>
                      </a:lnTo>
                      <a:lnTo>
                        <a:pt x="1717656" y="3078484"/>
                      </a:lnTo>
                      <a:lnTo>
                        <a:pt x="1712579" y="3075311"/>
                      </a:lnTo>
                      <a:lnTo>
                        <a:pt x="1707185" y="3071820"/>
                      </a:lnTo>
                      <a:lnTo>
                        <a:pt x="1703060" y="3067694"/>
                      </a:lnTo>
                      <a:lnTo>
                        <a:pt x="1698935" y="3063251"/>
                      </a:lnTo>
                      <a:lnTo>
                        <a:pt x="1695444" y="3058491"/>
                      </a:lnTo>
                      <a:lnTo>
                        <a:pt x="1692271" y="3053413"/>
                      </a:lnTo>
                      <a:lnTo>
                        <a:pt x="1689415" y="3047700"/>
                      </a:lnTo>
                      <a:lnTo>
                        <a:pt x="1687511" y="3041988"/>
                      </a:lnTo>
                      <a:lnTo>
                        <a:pt x="1685925" y="3035958"/>
                      </a:lnTo>
                      <a:lnTo>
                        <a:pt x="1684973" y="3029611"/>
                      </a:lnTo>
                      <a:lnTo>
                        <a:pt x="1684338" y="3023263"/>
                      </a:lnTo>
                      <a:lnTo>
                        <a:pt x="1684338" y="1620838"/>
                      </a:lnTo>
                      <a:close/>
                      <a:moveTo>
                        <a:pt x="1531938" y="1492251"/>
                      </a:moveTo>
                      <a:lnTo>
                        <a:pt x="1531938" y="3023260"/>
                      </a:lnTo>
                      <a:lnTo>
                        <a:pt x="1531304" y="3029608"/>
                      </a:lnTo>
                      <a:lnTo>
                        <a:pt x="1530669" y="3035955"/>
                      </a:lnTo>
                      <a:lnTo>
                        <a:pt x="1529082" y="3041985"/>
                      </a:lnTo>
                      <a:lnTo>
                        <a:pt x="1527178" y="3047698"/>
                      </a:lnTo>
                      <a:lnTo>
                        <a:pt x="1524323" y="3053411"/>
                      </a:lnTo>
                      <a:lnTo>
                        <a:pt x="1521150" y="3058489"/>
                      </a:lnTo>
                      <a:lnTo>
                        <a:pt x="1517659" y="3063249"/>
                      </a:lnTo>
                      <a:lnTo>
                        <a:pt x="1513217" y="3067693"/>
                      </a:lnTo>
                      <a:lnTo>
                        <a:pt x="1509092" y="3071818"/>
                      </a:lnTo>
                      <a:lnTo>
                        <a:pt x="1504332" y="3075309"/>
                      </a:lnTo>
                      <a:lnTo>
                        <a:pt x="1498938" y="3078483"/>
                      </a:lnTo>
                      <a:lnTo>
                        <a:pt x="1493543" y="3081340"/>
                      </a:lnTo>
                      <a:lnTo>
                        <a:pt x="1487514" y="3083244"/>
                      </a:lnTo>
                      <a:lnTo>
                        <a:pt x="1481803" y="3084831"/>
                      </a:lnTo>
                      <a:lnTo>
                        <a:pt x="1475456" y="3085783"/>
                      </a:lnTo>
                      <a:lnTo>
                        <a:pt x="1469110" y="3086100"/>
                      </a:lnTo>
                      <a:lnTo>
                        <a:pt x="1056286" y="3086100"/>
                      </a:lnTo>
                      <a:lnTo>
                        <a:pt x="1050257" y="3085783"/>
                      </a:lnTo>
                      <a:lnTo>
                        <a:pt x="1043911" y="3084831"/>
                      </a:lnTo>
                      <a:lnTo>
                        <a:pt x="1037882" y="3083244"/>
                      </a:lnTo>
                      <a:lnTo>
                        <a:pt x="1031853" y="3081340"/>
                      </a:lnTo>
                      <a:lnTo>
                        <a:pt x="1026776" y="3078483"/>
                      </a:lnTo>
                      <a:lnTo>
                        <a:pt x="1021381" y="3075309"/>
                      </a:lnTo>
                      <a:lnTo>
                        <a:pt x="1016622" y="3071818"/>
                      </a:lnTo>
                      <a:lnTo>
                        <a:pt x="1012179" y="3067693"/>
                      </a:lnTo>
                      <a:lnTo>
                        <a:pt x="1008372" y="3063249"/>
                      </a:lnTo>
                      <a:lnTo>
                        <a:pt x="1004246" y="3058489"/>
                      </a:lnTo>
                      <a:lnTo>
                        <a:pt x="1001391" y="3053411"/>
                      </a:lnTo>
                      <a:lnTo>
                        <a:pt x="998852" y="3047698"/>
                      </a:lnTo>
                      <a:lnTo>
                        <a:pt x="996631" y="3041985"/>
                      </a:lnTo>
                      <a:lnTo>
                        <a:pt x="995044" y="3035955"/>
                      </a:lnTo>
                      <a:lnTo>
                        <a:pt x="994092" y="3029608"/>
                      </a:lnTo>
                      <a:lnTo>
                        <a:pt x="993775" y="3023260"/>
                      </a:lnTo>
                      <a:lnTo>
                        <a:pt x="993775" y="2030516"/>
                      </a:lnTo>
                      <a:lnTo>
                        <a:pt x="1531938" y="1492251"/>
                      </a:lnTo>
                      <a:close/>
                      <a:moveTo>
                        <a:pt x="2914650" y="1230313"/>
                      </a:moveTo>
                      <a:lnTo>
                        <a:pt x="2914650" y="3023247"/>
                      </a:lnTo>
                      <a:lnTo>
                        <a:pt x="2914014" y="3029596"/>
                      </a:lnTo>
                      <a:lnTo>
                        <a:pt x="2913059" y="3035945"/>
                      </a:lnTo>
                      <a:lnTo>
                        <a:pt x="2911468" y="3041976"/>
                      </a:lnTo>
                      <a:lnTo>
                        <a:pt x="2909240" y="3047690"/>
                      </a:lnTo>
                      <a:lnTo>
                        <a:pt x="2906694" y="3053404"/>
                      </a:lnTo>
                      <a:lnTo>
                        <a:pt x="2903512" y="3058483"/>
                      </a:lnTo>
                      <a:lnTo>
                        <a:pt x="2900011" y="3063245"/>
                      </a:lnTo>
                      <a:lnTo>
                        <a:pt x="2895874" y="3067689"/>
                      </a:lnTo>
                      <a:lnTo>
                        <a:pt x="2891736" y="3071816"/>
                      </a:lnTo>
                      <a:lnTo>
                        <a:pt x="2886326" y="3075308"/>
                      </a:lnTo>
                      <a:lnTo>
                        <a:pt x="2881234" y="3078482"/>
                      </a:lnTo>
                      <a:lnTo>
                        <a:pt x="2875824" y="3081340"/>
                      </a:lnTo>
                      <a:lnTo>
                        <a:pt x="2870414" y="3083244"/>
                      </a:lnTo>
                      <a:lnTo>
                        <a:pt x="2864367" y="3084831"/>
                      </a:lnTo>
                      <a:lnTo>
                        <a:pt x="2858002" y="3085784"/>
                      </a:lnTo>
                      <a:lnTo>
                        <a:pt x="2851637" y="3086101"/>
                      </a:lnTo>
                      <a:lnTo>
                        <a:pt x="2437914" y="3086101"/>
                      </a:lnTo>
                      <a:lnTo>
                        <a:pt x="2430912" y="3085784"/>
                      </a:lnTo>
                      <a:lnTo>
                        <a:pt x="2425184" y="3084831"/>
                      </a:lnTo>
                      <a:lnTo>
                        <a:pt x="2418819" y="3083244"/>
                      </a:lnTo>
                      <a:lnTo>
                        <a:pt x="2413090" y="3081340"/>
                      </a:lnTo>
                      <a:lnTo>
                        <a:pt x="2407680" y="3078482"/>
                      </a:lnTo>
                      <a:lnTo>
                        <a:pt x="2402588" y="3075308"/>
                      </a:lnTo>
                      <a:lnTo>
                        <a:pt x="2397814" y="3071816"/>
                      </a:lnTo>
                      <a:lnTo>
                        <a:pt x="2393040" y="3067689"/>
                      </a:lnTo>
                      <a:lnTo>
                        <a:pt x="2389221" y="3063245"/>
                      </a:lnTo>
                      <a:lnTo>
                        <a:pt x="2385721" y="3058483"/>
                      </a:lnTo>
                      <a:lnTo>
                        <a:pt x="2382538" y="3053404"/>
                      </a:lnTo>
                      <a:lnTo>
                        <a:pt x="2379674" y="3047690"/>
                      </a:lnTo>
                      <a:lnTo>
                        <a:pt x="2377764" y="3041976"/>
                      </a:lnTo>
                      <a:lnTo>
                        <a:pt x="2376173" y="3035945"/>
                      </a:lnTo>
                      <a:lnTo>
                        <a:pt x="2374900" y="3029596"/>
                      </a:lnTo>
                      <a:lnTo>
                        <a:pt x="2374900" y="3023247"/>
                      </a:lnTo>
                      <a:lnTo>
                        <a:pt x="2374900" y="1768701"/>
                      </a:lnTo>
                      <a:lnTo>
                        <a:pt x="2914650" y="1230313"/>
                      </a:lnTo>
                      <a:close/>
                      <a:moveTo>
                        <a:pt x="3382142" y="762000"/>
                      </a:moveTo>
                      <a:lnTo>
                        <a:pt x="3382777" y="774063"/>
                      </a:lnTo>
                      <a:lnTo>
                        <a:pt x="3384046" y="785492"/>
                      </a:lnTo>
                      <a:lnTo>
                        <a:pt x="3385633" y="796920"/>
                      </a:lnTo>
                      <a:lnTo>
                        <a:pt x="3387536" y="808031"/>
                      </a:lnTo>
                      <a:lnTo>
                        <a:pt x="3390392" y="818825"/>
                      </a:lnTo>
                      <a:lnTo>
                        <a:pt x="3393565" y="829618"/>
                      </a:lnTo>
                      <a:lnTo>
                        <a:pt x="3397056" y="840094"/>
                      </a:lnTo>
                      <a:lnTo>
                        <a:pt x="3401181" y="850888"/>
                      </a:lnTo>
                      <a:lnTo>
                        <a:pt x="3405623" y="860729"/>
                      </a:lnTo>
                      <a:lnTo>
                        <a:pt x="3410383" y="870570"/>
                      </a:lnTo>
                      <a:lnTo>
                        <a:pt x="3416095" y="880411"/>
                      </a:lnTo>
                      <a:lnTo>
                        <a:pt x="3421806" y="889935"/>
                      </a:lnTo>
                      <a:lnTo>
                        <a:pt x="3427835" y="899141"/>
                      </a:lnTo>
                      <a:lnTo>
                        <a:pt x="3434499" y="907713"/>
                      </a:lnTo>
                      <a:lnTo>
                        <a:pt x="3441797" y="916284"/>
                      </a:lnTo>
                      <a:lnTo>
                        <a:pt x="3448778" y="924220"/>
                      </a:lnTo>
                      <a:lnTo>
                        <a:pt x="3456711" y="932157"/>
                      </a:lnTo>
                      <a:lnTo>
                        <a:pt x="3464644" y="939776"/>
                      </a:lnTo>
                      <a:lnTo>
                        <a:pt x="3472894" y="946760"/>
                      </a:lnTo>
                      <a:lnTo>
                        <a:pt x="3481461" y="953426"/>
                      </a:lnTo>
                      <a:lnTo>
                        <a:pt x="3490663" y="960093"/>
                      </a:lnTo>
                      <a:lnTo>
                        <a:pt x="3499548" y="966125"/>
                      </a:lnTo>
                      <a:lnTo>
                        <a:pt x="3509067" y="971521"/>
                      </a:lnTo>
                      <a:lnTo>
                        <a:pt x="3518904" y="976601"/>
                      </a:lnTo>
                      <a:lnTo>
                        <a:pt x="3529058" y="981363"/>
                      </a:lnTo>
                      <a:lnTo>
                        <a:pt x="3539529" y="985807"/>
                      </a:lnTo>
                      <a:lnTo>
                        <a:pt x="3549683" y="989616"/>
                      </a:lnTo>
                      <a:lnTo>
                        <a:pt x="3560155" y="992791"/>
                      </a:lnTo>
                      <a:lnTo>
                        <a:pt x="3571261" y="995966"/>
                      </a:lnTo>
                      <a:lnTo>
                        <a:pt x="3582367" y="998505"/>
                      </a:lnTo>
                      <a:lnTo>
                        <a:pt x="3593790" y="1000093"/>
                      </a:lnTo>
                      <a:lnTo>
                        <a:pt x="3605213" y="1001680"/>
                      </a:lnTo>
                      <a:lnTo>
                        <a:pt x="3605213" y="3023244"/>
                      </a:lnTo>
                      <a:lnTo>
                        <a:pt x="3604896" y="3029593"/>
                      </a:lnTo>
                      <a:lnTo>
                        <a:pt x="3603944" y="3035942"/>
                      </a:lnTo>
                      <a:lnTo>
                        <a:pt x="3602357" y="3041974"/>
                      </a:lnTo>
                      <a:lnTo>
                        <a:pt x="3600136" y="3047688"/>
                      </a:lnTo>
                      <a:lnTo>
                        <a:pt x="3597598" y="3053402"/>
                      </a:lnTo>
                      <a:lnTo>
                        <a:pt x="3594425" y="3058481"/>
                      </a:lnTo>
                      <a:lnTo>
                        <a:pt x="3590617" y="3063243"/>
                      </a:lnTo>
                      <a:lnTo>
                        <a:pt x="3586809" y="3067688"/>
                      </a:lnTo>
                      <a:lnTo>
                        <a:pt x="3582367" y="3071815"/>
                      </a:lnTo>
                      <a:lnTo>
                        <a:pt x="3577607" y="3075307"/>
                      </a:lnTo>
                      <a:lnTo>
                        <a:pt x="3572213" y="3078481"/>
                      </a:lnTo>
                      <a:lnTo>
                        <a:pt x="3567136" y="3081338"/>
                      </a:lnTo>
                      <a:lnTo>
                        <a:pt x="3561107" y="3083243"/>
                      </a:lnTo>
                      <a:lnTo>
                        <a:pt x="3555078" y="3084830"/>
                      </a:lnTo>
                      <a:lnTo>
                        <a:pt x="3548732" y="3085783"/>
                      </a:lnTo>
                      <a:lnTo>
                        <a:pt x="3542703" y="3086100"/>
                      </a:lnTo>
                      <a:lnTo>
                        <a:pt x="3129878" y="3086100"/>
                      </a:lnTo>
                      <a:lnTo>
                        <a:pt x="3123532" y="3085783"/>
                      </a:lnTo>
                      <a:lnTo>
                        <a:pt x="3117186" y="3084830"/>
                      </a:lnTo>
                      <a:lnTo>
                        <a:pt x="3111474" y="3083243"/>
                      </a:lnTo>
                      <a:lnTo>
                        <a:pt x="3105445" y="3081338"/>
                      </a:lnTo>
                      <a:lnTo>
                        <a:pt x="3099733" y="3078481"/>
                      </a:lnTo>
                      <a:lnTo>
                        <a:pt x="3094656" y="3075307"/>
                      </a:lnTo>
                      <a:lnTo>
                        <a:pt x="3089897" y="3071815"/>
                      </a:lnTo>
                      <a:lnTo>
                        <a:pt x="3085454" y="3067688"/>
                      </a:lnTo>
                      <a:lnTo>
                        <a:pt x="3081329" y="3063243"/>
                      </a:lnTo>
                      <a:lnTo>
                        <a:pt x="3077839" y="3058481"/>
                      </a:lnTo>
                      <a:lnTo>
                        <a:pt x="3074666" y="3053402"/>
                      </a:lnTo>
                      <a:lnTo>
                        <a:pt x="3071810" y="3047688"/>
                      </a:lnTo>
                      <a:lnTo>
                        <a:pt x="3069906" y="3041974"/>
                      </a:lnTo>
                      <a:lnTo>
                        <a:pt x="3068320" y="3035942"/>
                      </a:lnTo>
                      <a:lnTo>
                        <a:pt x="3067685" y="3029593"/>
                      </a:lnTo>
                      <a:lnTo>
                        <a:pt x="3067050" y="3023244"/>
                      </a:lnTo>
                      <a:lnTo>
                        <a:pt x="3067050" y="1077552"/>
                      </a:lnTo>
                      <a:lnTo>
                        <a:pt x="3382142" y="762000"/>
                      </a:lnTo>
                      <a:close/>
                      <a:moveTo>
                        <a:pt x="3032368" y="0"/>
                      </a:moveTo>
                      <a:lnTo>
                        <a:pt x="3038399" y="0"/>
                      </a:lnTo>
                      <a:lnTo>
                        <a:pt x="3628114" y="0"/>
                      </a:lnTo>
                      <a:lnTo>
                        <a:pt x="3634144" y="0"/>
                      </a:lnTo>
                      <a:lnTo>
                        <a:pt x="3640175" y="318"/>
                      </a:lnTo>
                      <a:lnTo>
                        <a:pt x="3646205" y="1270"/>
                      </a:lnTo>
                      <a:lnTo>
                        <a:pt x="3651918" y="2222"/>
                      </a:lnTo>
                      <a:lnTo>
                        <a:pt x="3657631" y="3492"/>
                      </a:lnTo>
                      <a:lnTo>
                        <a:pt x="3663344" y="5079"/>
                      </a:lnTo>
                      <a:lnTo>
                        <a:pt x="3669057" y="6984"/>
                      </a:lnTo>
                      <a:lnTo>
                        <a:pt x="3674453" y="9206"/>
                      </a:lnTo>
                      <a:lnTo>
                        <a:pt x="3680166" y="11428"/>
                      </a:lnTo>
                      <a:lnTo>
                        <a:pt x="3685562" y="14284"/>
                      </a:lnTo>
                      <a:lnTo>
                        <a:pt x="3690640" y="17459"/>
                      </a:lnTo>
                      <a:lnTo>
                        <a:pt x="3695718" y="20633"/>
                      </a:lnTo>
                      <a:lnTo>
                        <a:pt x="3700479" y="23807"/>
                      </a:lnTo>
                      <a:lnTo>
                        <a:pt x="3705240" y="27616"/>
                      </a:lnTo>
                      <a:lnTo>
                        <a:pt x="3710001" y="31425"/>
                      </a:lnTo>
                      <a:lnTo>
                        <a:pt x="3714445" y="35552"/>
                      </a:lnTo>
                      <a:lnTo>
                        <a:pt x="3718253" y="39678"/>
                      </a:lnTo>
                      <a:lnTo>
                        <a:pt x="3722062" y="44440"/>
                      </a:lnTo>
                      <a:lnTo>
                        <a:pt x="3725871" y="49201"/>
                      </a:lnTo>
                      <a:lnTo>
                        <a:pt x="3729362" y="53962"/>
                      </a:lnTo>
                      <a:lnTo>
                        <a:pt x="3732536" y="59041"/>
                      </a:lnTo>
                      <a:lnTo>
                        <a:pt x="3735075" y="64437"/>
                      </a:lnTo>
                      <a:lnTo>
                        <a:pt x="3737932" y="69516"/>
                      </a:lnTo>
                      <a:lnTo>
                        <a:pt x="3740471" y="74912"/>
                      </a:lnTo>
                      <a:lnTo>
                        <a:pt x="3742692" y="80308"/>
                      </a:lnTo>
                      <a:lnTo>
                        <a:pt x="3744279" y="86339"/>
                      </a:lnTo>
                      <a:lnTo>
                        <a:pt x="3745866" y="91736"/>
                      </a:lnTo>
                      <a:lnTo>
                        <a:pt x="3747453" y="97767"/>
                      </a:lnTo>
                      <a:lnTo>
                        <a:pt x="3748088" y="103798"/>
                      </a:lnTo>
                      <a:lnTo>
                        <a:pt x="3749040" y="109511"/>
                      </a:lnTo>
                      <a:lnTo>
                        <a:pt x="3749358" y="115542"/>
                      </a:lnTo>
                      <a:lnTo>
                        <a:pt x="3749675" y="121573"/>
                      </a:lnTo>
                      <a:lnTo>
                        <a:pt x="3749675" y="711346"/>
                      </a:lnTo>
                      <a:lnTo>
                        <a:pt x="3749358" y="717377"/>
                      </a:lnTo>
                      <a:lnTo>
                        <a:pt x="3749040" y="723726"/>
                      </a:lnTo>
                      <a:lnTo>
                        <a:pt x="3748088" y="729757"/>
                      </a:lnTo>
                      <a:lnTo>
                        <a:pt x="3747453" y="735788"/>
                      </a:lnTo>
                      <a:lnTo>
                        <a:pt x="3745866" y="741819"/>
                      </a:lnTo>
                      <a:lnTo>
                        <a:pt x="3744279" y="747215"/>
                      </a:lnTo>
                      <a:lnTo>
                        <a:pt x="3742375" y="753246"/>
                      </a:lnTo>
                      <a:lnTo>
                        <a:pt x="3740471" y="758642"/>
                      </a:lnTo>
                      <a:lnTo>
                        <a:pt x="3737614" y="764039"/>
                      </a:lnTo>
                      <a:lnTo>
                        <a:pt x="3735075" y="769117"/>
                      </a:lnTo>
                      <a:lnTo>
                        <a:pt x="3732219" y="774196"/>
                      </a:lnTo>
                      <a:lnTo>
                        <a:pt x="3729045" y="779275"/>
                      </a:lnTo>
                      <a:lnTo>
                        <a:pt x="3725871" y="784036"/>
                      </a:lnTo>
                      <a:lnTo>
                        <a:pt x="3721745" y="788798"/>
                      </a:lnTo>
                      <a:lnTo>
                        <a:pt x="3718253" y="793242"/>
                      </a:lnTo>
                      <a:lnTo>
                        <a:pt x="3714445" y="797368"/>
                      </a:lnTo>
                      <a:lnTo>
                        <a:pt x="3710001" y="801495"/>
                      </a:lnTo>
                      <a:lnTo>
                        <a:pt x="3705558" y="804986"/>
                      </a:lnTo>
                      <a:lnTo>
                        <a:pt x="3700797" y="808795"/>
                      </a:lnTo>
                      <a:lnTo>
                        <a:pt x="3696036" y="811970"/>
                      </a:lnTo>
                      <a:lnTo>
                        <a:pt x="3690958" y="815144"/>
                      </a:lnTo>
                      <a:lnTo>
                        <a:pt x="3685879" y="818318"/>
                      </a:lnTo>
                      <a:lnTo>
                        <a:pt x="3680801" y="820857"/>
                      </a:lnTo>
                      <a:lnTo>
                        <a:pt x="3675405" y="823397"/>
                      </a:lnTo>
                      <a:lnTo>
                        <a:pt x="3669692" y="825301"/>
                      </a:lnTo>
                      <a:lnTo>
                        <a:pt x="3664297" y="827523"/>
                      </a:lnTo>
                      <a:lnTo>
                        <a:pt x="3658583" y="829110"/>
                      </a:lnTo>
                      <a:lnTo>
                        <a:pt x="3652870" y="830698"/>
                      </a:lnTo>
                      <a:lnTo>
                        <a:pt x="3646523" y="831332"/>
                      </a:lnTo>
                      <a:lnTo>
                        <a:pt x="3640492" y="832285"/>
                      </a:lnTo>
                      <a:lnTo>
                        <a:pt x="3634144" y="832919"/>
                      </a:lnTo>
                      <a:lnTo>
                        <a:pt x="3628114" y="832919"/>
                      </a:lnTo>
                      <a:lnTo>
                        <a:pt x="3622083" y="832919"/>
                      </a:lnTo>
                      <a:lnTo>
                        <a:pt x="3615735" y="832285"/>
                      </a:lnTo>
                      <a:lnTo>
                        <a:pt x="3609705" y="831332"/>
                      </a:lnTo>
                      <a:lnTo>
                        <a:pt x="3603675" y="830698"/>
                      </a:lnTo>
                      <a:lnTo>
                        <a:pt x="3597644" y="829110"/>
                      </a:lnTo>
                      <a:lnTo>
                        <a:pt x="3592248" y="827523"/>
                      </a:lnTo>
                      <a:lnTo>
                        <a:pt x="3586218" y="825301"/>
                      </a:lnTo>
                      <a:lnTo>
                        <a:pt x="3580822" y="823397"/>
                      </a:lnTo>
                      <a:lnTo>
                        <a:pt x="3575427" y="820857"/>
                      </a:lnTo>
                      <a:lnTo>
                        <a:pt x="3570031" y="818318"/>
                      </a:lnTo>
                      <a:lnTo>
                        <a:pt x="3565270" y="815144"/>
                      </a:lnTo>
                      <a:lnTo>
                        <a:pt x="3560192" y="811970"/>
                      </a:lnTo>
                      <a:lnTo>
                        <a:pt x="3555431" y="808795"/>
                      </a:lnTo>
                      <a:lnTo>
                        <a:pt x="3550670" y="804986"/>
                      </a:lnTo>
                      <a:lnTo>
                        <a:pt x="3546227" y="801495"/>
                      </a:lnTo>
                      <a:lnTo>
                        <a:pt x="3542100" y="797368"/>
                      </a:lnTo>
                      <a:lnTo>
                        <a:pt x="3537974" y="793242"/>
                      </a:lnTo>
                      <a:lnTo>
                        <a:pt x="3534166" y="788798"/>
                      </a:lnTo>
                      <a:lnTo>
                        <a:pt x="3530674" y="784036"/>
                      </a:lnTo>
                      <a:lnTo>
                        <a:pt x="3527500" y="779275"/>
                      </a:lnTo>
                      <a:lnTo>
                        <a:pt x="3524326" y="774196"/>
                      </a:lnTo>
                      <a:lnTo>
                        <a:pt x="3521153" y="769117"/>
                      </a:lnTo>
                      <a:lnTo>
                        <a:pt x="3518296" y="764039"/>
                      </a:lnTo>
                      <a:lnTo>
                        <a:pt x="3516074" y="758642"/>
                      </a:lnTo>
                      <a:lnTo>
                        <a:pt x="3514170" y="753246"/>
                      </a:lnTo>
                      <a:lnTo>
                        <a:pt x="3511948" y="747215"/>
                      </a:lnTo>
                      <a:lnTo>
                        <a:pt x="3510361" y="741819"/>
                      </a:lnTo>
                      <a:lnTo>
                        <a:pt x="3508774" y="735788"/>
                      </a:lnTo>
                      <a:lnTo>
                        <a:pt x="3508139" y="729757"/>
                      </a:lnTo>
                      <a:lnTo>
                        <a:pt x="3507187" y="723726"/>
                      </a:lnTo>
                      <a:lnTo>
                        <a:pt x="3506552" y="717377"/>
                      </a:lnTo>
                      <a:lnTo>
                        <a:pt x="3506552" y="711346"/>
                      </a:lnTo>
                      <a:lnTo>
                        <a:pt x="3506552" y="415190"/>
                      </a:lnTo>
                      <a:lnTo>
                        <a:pt x="2189691" y="1732180"/>
                      </a:lnTo>
                      <a:lnTo>
                        <a:pt x="2185247" y="1736624"/>
                      </a:lnTo>
                      <a:lnTo>
                        <a:pt x="2180487" y="1740433"/>
                      </a:lnTo>
                      <a:lnTo>
                        <a:pt x="2175726" y="1744242"/>
                      </a:lnTo>
                      <a:lnTo>
                        <a:pt x="2170647" y="1748051"/>
                      </a:lnTo>
                      <a:lnTo>
                        <a:pt x="2165569" y="1750908"/>
                      </a:lnTo>
                      <a:lnTo>
                        <a:pt x="2160491" y="1753765"/>
                      </a:lnTo>
                      <a:lnTo>
                        <a:pt x="2155095" y="1756621"/>
                      </a:lnTo>
                      <a:lnTo>
                        <a:pt x="2149382" y="1758843"/>
                      </a:lnTo>
                      <a:lnTo>
                        <a:pt x="2143986" y="1761065"/>
                      </a:lnTo>
                      <a:lnTo>
                        <a:pt x="2138273" y="1762970"/>
                      </a:lnTo>
                      <a:lnTo>
                        <a:pt x="2132878" y="1764557"/>
                      </a:lnTo>
                      <a:lnTo>
                        <a:pt x="2126847" y="1765509"/>
                      </a:lnTo>
                      <a:lnTo>
                        <a:pt x="2121452" y="1766461"/>
                      </a:lnTo>
                      <a:lnTo>
                        <a:pt x="2115421" y="1767096"/>
                      </a:lnTo>
                      <a:lnTo>
                        <a:pt x="2109708" y="1767731"/>
                      </a:lnTo>
                      <a:lnTo>
                        <a:pt x="2103678" y="1768049"/>
                      </a:lnTo>
                      <a:lnTo>
                        <a:pt x="2098282" y="1767731"/>
                      </a:lnTo>
                      <a:lnTo>
                        <a:pt x="2092252" y="1767096"/>
                      </a:lnTo>
                      <a:lnTo>
                        <a:pt x="2086221" y="1766461"/>
                      </a:lnTo>
                      <a:lnTo>
                        <a:pt x="2080508" y="1765509"/>
                      </a:lnTo>
                      <a:lnTo>
                        <a:pt x="2074795" y="1764557"/>
                      </a:lnTo>
                      <a:lnTo>
                        <a:pt x="2069399" y="1762970"/>
                      </a:lnTo>
                      <a:lnTo>
                        <a:pt x="2063369" y="1761065"/>
                      </a:lnTo>
                      <a:lnTo>
                        <a:pt x="2057973" y="1758843"/>
                      </a:lnTo>
                      <a:lnTo>
                        <a:pt x="2052577" y="1756621"/>
                      </a:lnTo>
                      <a:lnTo>
                        <a:pt x="2047182" y="1753765"/>
                      </a:lnTo>
                      <a:lnTo>
                        <a:pt x="2042104" y="1750908"/>
                      </a:lnTo>
                      <a:lnTo>
                        <a:pt x="2037025" y="1748051"/>
                      </a:lnTo>
                      <a:lnTo>
                        <a:pt x="2031947" y="1744242"/>
                      </a:lnTo>
                      <a:lnTo>
                        <a:pt x="2027186" y="1740433"/>
                      </a:lnTo>
                      <a:lnTo>
                        <a:pt x="2022425" y="1736624"/>
                      </a:lnTo>
                      <a:lnTo>
                        <a:pt x="2017664" y="1732180"/>
                      </a:lnTo>
                      <a:lnTo>
                        <a:pt x="1543797" y="1257949"/>
                      </a:lnTo>
                      <a:lnTo>
                        <a:pt x="207257" y="2594619"/>
                      </a:lnTo>
                      <a:lnTo>
                        <a:pt x="202814" y="2599063"/>
                      </a:lnTo>
                      <a:lnTo>
                        <a:pt x="198053" y="2602872"/>
                      </a:lnTo>
                      <a:lnTo>
                        <a:pt x="193292" y="2606999"/>
                      </a:lnTo>
                      <a:lnTo>
                        <a:pt x="188214" y="2610490"/>
                      </a:lnTo>
                      <a:lnTo>
                        <a:pt x="183136" y="2613665"/>
                      </a:lnTo>
                      <a:lnTo>
                        <a:pt x="178057" y="2616204"/>
                      </a:lnTo>
                      <a:lnTo>
                        <a:pt x="172662" y="2619061"/>
                      </a:lnTo>
                      <a:lnTo>
                        <a:pt x="166949" y="2621600"/>
                      </a:lnTo>
                      <a:lnTo>
                        <a:pt x="161553" y="2623505"/>
                      </a:lnTo>
                      <a:lnTo>
                        <a:pt x="155840" y="2625409"/>
                      </a:lnTo>
                      <a:lnTo>
                        <a:pt x="150444" y="2626996"/>
                      </a:lnTo>
                      <a:lnTo>
                        <a:pt x="144414" y="2628266"/>
                      </a:lnTo>
                      <a:lnTo>
                        <a:pt x="139018" y="2628901"/>
                      </a:lnTo>
                      <a:lnTo>
                        <a:pt x="132988" y="2629853"/>
                      </a:lnTo>
                      <a:lnTo>
                        <a:pt x="127275" y="2630171"/>
                      </a:lnTo>
                      <a:lnTo>
                        <a:pt x="121244" y="2630488"/>
                      </a:lnTo>
                      <a:lnTo>
                        <a:pt x="115214" y="2630171"/>
                      </a:lnTo>
                      <a:lnTo>
                        <a:pt x="109818" y="2629853"/>
                      </a:lnTo>
                      <a:lnTo>
                        <a:pt x="103787" y="2628901"/>
                      </a:lnTo>
                      <a:lnTo>
                        <a:pt x="98074" y="2628266"/>
                      </a:lnTo>
                      <a:lnTo>
                        <a:pt x="92361" y="2626996"/>
                      </a:lnTo>
                      <a:lnTo>
                        <a:pt x="86648" y="2625409"/>
                      </a:lnTo>
                      <a:lnTo>
                        <a:pt x="80935" y="2623505"/>
                      </a:lnTo>
                      <a:lnTo>
                        <a:pt x="75540" y="2621600"/>
                      </a:lnTo>
                      <a:lnTo>
                        <a:pt x="70144" y="2619061"/>
                      </a:lnTo>
                      <a:lnTo>
                        <a:pt x="64748" y="2616204"/>
                      </a:lnTo>
                      <a:lnTo>
                        <a:pt x="59670" y="2613665"/>
                      </a:lnTo>
                      <a:lnTo>
                        <a:pt x="54592" y="2610490"/>
                      </a:lnTo>
                      <a:lnTo>
                        <a:pt x="49513" y="2606999"/>
                      </a:lnTo>
                      <a:lnTo>
                        <a:pt x="44752" y="2602872"/>
                      </a:lnTo>
                      <a:lnTo>
                        <a:pt x="39992" y="2599063"/>
                      </a:lnTo>
                      <a:lnTo>
                        <a:pt x="35231" y="2594619"/>
                      </a:lnTo>
                      <a:lnTo>
                        <a:pt x="31105" y="2590175"/>
                      </a:lnTo>
                      <a:lnTo>
                        <a:pt x="26978" y="2585731"/>
                      </a:lnTo>
                      <a:lnTo>
                        <a:pt x="23170" y="2580335"/>
                      </a:lnTo>
                      <a:lnTo>
                        <a:pt x="19996" y="2575574"/>
                      </a:lnTo>
                      <a:lnTo>
                        <a:pt x="16822" y="2570495"/>
                      </a:lnTo>
                      <a:lnTo>
                        <a:pt x="13648" y="2565099"/>
                      </a:lnTo>
                      <a:lnTo>
                        <a:pt x="10791" y="2560020"/>
                      </a:lnTo>
                      <a:lnTo>
                        <a:pt x="8570" y="2554307"/>
                      </a:lnTo>
                      <a:lnTo>
                        <a:pt x="6665" y="2548910"/>
                      </a:lnTo>
                      <a:lnTo>
                        <a:pt x="5078" y="2543514"/>
                      </a:lnTo>
                      <a:lnTo>
                        <a:pt x="3491" y="2537483"/>
                      </a:lnTo>
                      <a:lnTo>
                        <a:pt x="2222" y="2532087"/>
                      </a:lnTo>
                      <a:lnTo>
                        <a:pt x="952" y="2526056"/>
                      </a:lnTo>
                      <a:lnTo>
                        <a:pt x="318" y="2520660"/>
                      </a:lnTo>
                      <a:lnTo>
                        <a:pt x="0" y="2514629"/>
                      </a:lnTo>
                      <a:lnTo>
                        <a:pt x="0" y="2508598"/>
                      </a:lnTo>
                      <a:lnTo>
                        <a:pt x="0" y="2502884"/>
                      </a:lnTo>
                      <a:lnTo>
                        <a:pt x="318" y="2497170"/>
                      </a:lnTo>
                      <a:lnTo>
                        <a:pt x="952" y="2491457"/>
                      </a:lnTo>
                      <a:lnTo>
                        <a:pt x="2222" y="2485426"/>
                      </a:lnTo>
                      <a:lnTo>
                        <a:pt x="3491" y="2480029"/>
                      </a:lnTo>
                      <a:lnTo>
                        <a:pt x="5078" y="2473998"/>
                      </a:lnTo>
                      <a:lnTo>
                        <a:pt x="6665" y="2468285"/>
                      </a:lnTo>
                      <a:lnTo>
                        <a:pt x="8570" y="2462889"/>
                      </a:lnTo>
                      <a:lnTo>
                        <a:pt x="10791" y="2457492"/>
                      </a:lnTo>
                      <a:lnTo>
                        <a:pt x="13648" y="2452414"/>
                      </a:lnTo>
                      <a:lnTo>
                        <a:pt x="16822" y="2446700"/>
                      </a:lnTo>
                      <a:lnTo>
                        <a:pt x="19996" y="2441621"/>
                      </a:lnTo>
                      <a:lnTo>
                        <a:pt x="23487" y="2436860"/>
                      </a:lnTo>
                      <a:lnTo>
                        <a:pt x="26978" y="2431781"/>
                      </a:lnTo>
                      <a:lnTo>
                        <a:pt x="31105" y="2427337"/>
                      </a:lnTo>
                      <a:lnTo>
                        <a:pt x="35231" y="2422576"/>
                      </a:lnTo>
                      <a:lnTo>
                        <a:pt x="1457784" y="1000202"/>
                      </a:lnTo>
                      <a:lnTo>
                        <a:pt x="1462227" y="995758"/>
                      </a:lnTo>
                      <a:lnTo>
                        <a:pt x="1466988" y="991631"/>
                      </a:lnTo>
                      <a:lnTo>
                        <a:pt x="1471749" y="987822"/>
                      </a:lnTo>
                      <a:lnTo>
                        <a:pt x="1476827" y="984330"/>
                      </a:lnTo>
                      <a:lnTo>
                        <a:pt x="1481906" y="981156"/>
                      </a:lnTo>
                      <a:lnTo>
                        <a:pt x="1486984" y="978617"/>
                      </a:lnTo>
                      <a:lnTo>
                        <a:pt x="1492697" y="975760"/>
                      </a:lnTo>
                      <a:lnTo>
                        <a:pt x="1498093" y="973221"/>
                      </a:lnTo>
                      <a:lnTo>
                        <a:pt x="1503488" y="971316"/>
                      </a:lnTo>
                      <a:lnTo>
                        <a:pt x="1509202" y="969411"/>
                      </a:lnTo>
                      <a:lnTo>
                        <a:pt x="1514597" y="967824"/>
                      </a:lnTo>
                      <a:lnTo>
                        <a:pt x="1520628" y="966555"/>
                      </a:lnTo>
                      <a:lnTo>
                        <a:pt x="1526023" y="965602"/>
                      </a:lnTo>
                      <a:lnTo>
                        <a:pt x="1532054" y="964968"/>
                      </a:lnTo>
                      <a:lnTo>
                        <a:pt x="1537767" y="964650"/>
                      </a:lnTo>
                      <a:lnTo>
                        <a:pt x="1543797" y="964333"/>
                      </a:lnTo>
                      <a:lnTo>
                        <a:pt x="1549828" y="964650"/>
                      </a:lnTo>
                      <a:lnTo>
                        <a:pt x="1555223" y="964968"/>
                      </a:lnTo>
                      <a:lnTo>
                        <a:pt x="1561254" y="965602"/>
                      </a:lnTo>
                      <a:lnTo>
                        <a:pt x="1566967" y="966555"/>
                      </a:lnTo>
                      <a:lnTo>
                        <a:pt x="1572680" y="967824"/>
                      </a:lnTo>
                      <a:lnTo>
                        <a:pt x="1578393" y="969411"/>
                      </a:lnTo>
                      <a:lnTo>
                        <a:pt x="1584106" y="971316"/>
                      </a:lnTo>
                      <a:lnTo>
                        <a:pt x="1589502" y="973221"/>
                      </a:lnTo>
                      <a:lnTo>
                        <a:pt x="1595215" y="975760"/>
                      </a:lnTo>
                      <a:lnTo>
                        <a:pt x="1600293" y="978617"/>
                      </a:lnTo>
                      <a:lnTo>
                        <a:pt x="1605371" y="981156"/>
                      </a:lnTo>
                      <a:lnTo>
                        <a:pt x="1610450" y="984330"/>
                      </a:lnTo>
                      <a:lnTo>
                        <a:pt x="1615528" y="987822"/>
                      </a:lnTo>
                      <a:lnTo>
                        <a:pt x="1620289" y="991631"/>
                      </a:lnTo>
                      <a:lnTo>
                        <a:pt x="1625050" y="995758"/>
                      </a:lnTo>
                      <a:lnTo>
                        <a:pt x="1629811" y="1000202"/>
                      </a:lnTo>
                      <a:lnTo>
                        <a:pt x="2103678" y="1474115"/>
                      </a:lnTo>
                      <a:lnTo>
                        <a:pt x="3334526" y="243464"/>
                      </a:lnTo>
                      <a:lnTo>
                        <a:pt x="3038399" y="243464"/>
                      </a:lnTo>
                      <a:lnTo>
                        <a:pt x="3032368" y="242829"/>
                      </a:lnTo>
                      <a:lnTo>
                        <a:pt x="3026338" y="242512"/>
                      </a:lnTo>
                      <a:lnTo>
                        <a:pt x="3019990" y="241877"/>
                      </a:lnTo>
                      <a:lnTo>
                        <a:pt x="3013959" y="240607"/>
                      </a:lnTo>
                      <a:lnTo>
                        <a:pt x="3008246" y="239338"/>
                      </a:lnTo>
                      <a:lnTo>
                        <a:pt x="3002216" y="237750"/>
                      </a:lnTo>
                      <a:lnTo>
                        <a:pt x="2996820" y="235846"/>
                      </a:lnTo>
                      <a:lnTo>
                        <a:pt x="2991107" y="233624"/>
                      </a:lnTo>
                      <a:lnTo>
                        <a:pt x="2985711" y="231085"/>
                      </a:lnTo>
                      <a:lnTo>
                        <a:pt x="2980633" y="228228"/>
                      </a:lnTo>
                      <a:lnTo>
                        <a:pt x="2975555" y="225688"/>
                      </a:lnTo>
                      <a:lnTo>
                        <a:pt x="2970794" y="222514"/>
                      </a:lnTo>
                      <a:lnTo>
                        <a:pt x="2966033" y="219022"/>
                      </a:lnTo>
                      <a:lnTo>
                        <a:pt x="2961272" y="215213"/>
                      </a:lnTo>
                      <a:lnTo>
                        <a:pt x="2956829" y="211404"/>
                      </a:lnTo>
                      <a:lnTo>
                        <a:pt x="2952703" y="207595"/>
                      </a:lnTo>
                      <a:lnTo>
                        <a:pt x="2948576" y="203151"/>
                      </a:lnTo>
                      <a:lnTo>
                        <a:pt x="2944768" y="198707"/>
                      </a:lnTo>
                      <a:lnTo>
                        <a:pt x="2941276" y="194581"/>
                      </a:lnTo>
                      <a:lnTo>
                        <a:pt x="2937468" y="189820"/>
                      </a:lnTo>
                      <a:lnTo>
                        <a:pt x="2934294" y="184423"/>
                      </a:lnTo>
                      <a:lnTo>
                        <a:pt x="2931755" y="179345"/>
                      </a:lnTo>
                      <a:lnTo>
                        <a:pt x="2928898" y="174266"/>
                      </a:lnTo>
                      <a:lnTo>
                        <a:pt x="2926676" y="168870"/>
                      </a:lnTo>
                      <a:lnTo>
                        <a:pt x="2924137" y="163156"/>
                      </a:lnTo>
                      <a:lnTo>
                        <a:pt x="2922550" y="157760"/>
                      </a:lnTo>
                      <a:lnTo>
                        <a:pt x="2920646" y="151729"/>
                      </a:lnTo>
                      <a:lnTo>
                        <a:pt x="2919376" y="146015"/>
                      </a:lnTo>
                      <a:lnTo>
                        <a:pt x="2918424" y="139984"/>
                      </a:lnTo>
                      <a:lnTo>
                        <a:pt x="2917472" y="133953"/>
                      </a:lnTo>
                      <a:lnTo>
                        <a:pt x="2917155" y="127922"/>
                      </a:lnTo>
                      <a:lnTo>
                        <a:pt x="2917155" y="121573"/>
                      </a:lnTo>
                      <a:lnTo>
                        <a:pt x="2917155" y="115225"/>
                      </a:lnTo>
                      <a:lnTo>
                        <a:pt x="2917472" y="109194"/>
                      </a:lnTo>
                      <a:lnTo>
                        <a:pt x="2918424" y="102845"/>
                      </a:lnTo>
                      <a:lnTo>
                        <a:pt x="2919376" y="97132"/>
                      </a:lnTo>
                      <a:lnTo>
                        <a:pt x="2920646" y="91101"/>
                      </a:lnTo>
                      <a:lnTo>
                        <a:pt x="2922550" y="85070"/>
                      </a:lnTo>
                      <a:lnTo>
                        <a:pt x="2924137" y="79674"/>
                      </a:lnTo>
                      <a:lnTo>
                        <a:pt x="2926676" y="74277"/>
                      </a:lnTo>
                      <a:lnTo>
                        <a:pt x="2928898" y="68564"/>
                      </a:lnTo>
                      <a:lnTo>
                        <a:pt x="2931755" y="63485"/>
                      </a:lnTo>
                      <a:lnTo>
                        <a:pt x="2934294" y="58406"/>
                      </a:lnTo>
                      <a:lnTo>
                        <a:pt x="2937468" y="53645"/>
                      </a:lnTo>
                      <a:lnTo>
                        <a:pt x="2941276" y="48883"/>
                      </a:lnTo>
                      <a:lnTo>
                        <a:pt x="2944768" y="44122"/>
                      </a:lnTo>
                      <a:lnTo>
                        <a:pt x="2948576" y="39678"/>
                      </a:lnTo>
                      <a:lnTo>
                        <a:pt x="2952703" y="35552"/>
                      </a:lnTo>
                      <a:lnTo>
                        <a:pt x="2956829" y="31425"/>
                      </a:lnTo>
                      <a:lnTo>
                        <a:pt x="2961272" y="27616"/>
                      </a:lnTo>
                      <a:lnTo>
                        <a:pt x="2966033" y="24124"/>
                      </a:lnTo>
                      <a:lnTo>
                        <a:pt x="2970794" y="20633"/>
                      </a:lnTo>
                      <a:lnTo>
                        <a:pt x="2975555" y="17459"/>
                      </a:lnTo>
                      <a:lnTo>
                        <a:pt x="2980633" y="14602"/>
                      </a:lnTo>
                      <a:lnTo>
                        <a:pt x="2985711" y="11745"/>
                      </a:lnTo>
                      <a:lnTo>
                        <a:pt x="2991107" y="9523"/>
                      </a:lnTo>
                      <a:lnTo>
                        <a:pt x="2996820" y="6984"/>
                      </a:lnTo>
                      <a:lnTo>
                        <a:pt x="3002216" y="5397"/>
                      </a:lnTo>
                      <a:lnTo>
                        <a:pt x="3008246" y="3492"/>
                      </a:lnTo>
                      <a:lnTo>
                        <a:pt x="3013959" y="2222"/>
                      </a:lnTo>
                      <a:lnTo>
                        <a:pt x="3019990" y="1270"/>
                      </a:lnTo>
                      <a:lnTo>
                        <a:pt x="3026338" y="318"/>
                      </a:lnTo>
                      <a:lnTo>
                        <a:pt x="3032368" y="0"/>
                      </a:lnTo>
                      <a:close/>
                    </a:path>
                  </a:pathLst>
                </a:custGeom>
                <a:solidFill>
                  <a:srgbClr val="00B050"/>
                </a:solidFill>
                <a:ln>
                  <a:noFill/>
                </a:ln>
              </p:spPr>
              <p:txBody>
                <a:bodyPr anchor="ctr">
                  <a:scene3d>
                    <a:camera prst="orthographicFront"/>
                    <a:lightRig rig="threePt" dir="t"/>
                  </a:scene3d>
                  <a:sp3d>
                    <a:contourClr>
                      <a:srgbClr val="FFFFFF"/>
                    </a:contourClr>
                  </a:sp3d>
                </a:bodyPr>
                <a:p>
                  <a:pPr algn="ctr">
                    <a:defRPr/>
                  </a:pPr>
                  <a:endParaRPr lang="zh-CN" altLang="en-US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印品黑体" panose="00000500000000000000" pitchFamily="2" charset="-122"/>
                    <a:ea typeface="印品黑体" panose="00000500000000000000" pitchFamily="2" charset="-122"/>
                  </a:endParaRPr>
                </a:p>
              </p:txBody>
            </p:sp>
          </p:grpSp>
        </p:grpSp>
        <p:sp>
          <p:nvSpPr>
            <p:cNvPr id="32" name="KSO_Shape"/>
            <p:cNvSpPr/>
            <p:nvPr/>
          </p:nvSpPr>
          <p:spPr bwMode="auto">
            <a:xfrm>
              <a:off x="3165" y="5444"/>
              <a:ext cx="1410" cy="848"/>
            </a:xfrm>
            <a:custGeom>
              <a:avLst/>
              <a:gdLst>
                <a:gd name="T0" fmla="*/ 2147483646 w 112"/>
                <a:gd name="T1" fmla="*/ 2147483646 h 77"/>
                <a:gd name="T2" fmla="*/ 2147483646 w 112"/>
                <a:gd name="T3" fmla="*/ 2147483646 h 77"/>
                <a:gd name="T4" fmla="*/ 2147483646 w 112"/>
                <a:gd name="T5" fmla="*/ 2147483646 h 77"/>
                <a:gd name="T6" fmla="*/ 2147483646 w 112"/>
                <a:gd name="T7" fmla="*/ 2147483646 h 77"/>
                <a:gd name="T8" fmla="*/ 2147483646 w 112"/>
                <a:gd name="T9" fmla="*/ 2147483646 h 77"/>
                <a:gd name="T10" fmla="*/ 0 w 112"/>
                <a:gd name="T11" fmla="*/ 2147483646 h 77"/>
                <a:gd name="T12" fmla="*/ 2147483646 w 112"/>
                <a:gd name="T13" fmla="*/ 2147483646 h 77"/>
                <a:gd name="T14" fmla="*/ 2147483646 w 112"/>
                <a:gd name="T15" fmla="*/ 2147483646 h 77"/>
                <a:gd name="T16" fmla="*/ 2147483646 w 112"/>
                <a:gd name="T17" fmla="*/ 2147483646 h 77"/>
                <a:gd name="T18" fmla="*/ 2147483646 w 112"/>
                <a:gd name="T19" fmla="*/ 2147483646 h 77"/>
                <a:gd name="T20" fmla="*/ 2147483646 w 112"/>
                <a:gd name="T21" fmla="*/ 2147483646 h 77"/>
                <a:gd name="T22" fmla="*/ 2147483646 w 112"/>
                <a:gd name="T23" fmla="*/ 2147483646 h 77"/>
                <a:gd name="T24" fmla="*/ 2147483646 w 112"/>
                <a:gd name="T25" fmla="*/ 2147483646 h 77"/>
                <a:gd name="T26" fmla="*/ 2147483646 w 112"/>
                <a:gd name="T27" fmla="*/ 2147483646 h 77"/>
                <a:gd name="T28" fmla="*/ 2147483646 w 112"/>
                <a:gd name="T29" fmla="*/ 2147483646 h 77"/>
                <a:gd name="T30" fmla="*/ 2147483646 w 112"/>
                <a:gd name="T31" fmla="*/ 2147483646 h 77"/>
                <a:gd name="T32" fmla="*/ 2147483646 w 112"/>
                <a:gd name="T33" fmla="*/ 2147483646 h 77"/>
                <a:gd name="T34" fmla="*/ 2147483646 w 112"/>
                <a:gd name="T35" fmla="*/ 2147483646 h 77"/>
                <a:gd name="T36" fmla="*/ 2147483646 w 112"/>
                <a:gd name="T37" fmla="*/ 2147483646 h 77"/>
                <a:gd name="T38" fmla="*/ 2147483646 w 112"/>
                <a:gd name="T39" fmla="*/ 2147483646 h 77"/>
                <a:gd name="T40" fmla="*/ 2147483646 w 112"/>
                <a:gd name="T41" fmla="*/ 2147483646 h 77"/>
                <a:gd name="T42" fmla="*/ 2147483646 w 112"/>
                <a:gd name="T43" fmla="*/ 2147483646 h 77"/>
                <a:gd name="T44" fmla="*/ 2147483646 w 112"/>
                <a:gd name="T45" fmla="*/ 2147483646 h 77"/>
                <a:gd name="T46" fmla="*/ 2147483646 w 112"/>
                <a:gd name="T47" fmla="*/ 2147483646 h 77"/>
                <a:gd name="T48" fmla="*/ 2147483646 w 112"/>
                <a:gd name="T49" fmla="*/ 2147483646 h 77"/>
                <a:gd name="T50" fmla="*/ 2147483646 w 112"/>
                <a:gd name="T51" fmla="*/ 2147483646 h 77"/>
                <a:gd name="T52" fmla="*/ 2147483646 w 112"/>
                <a:gd name="T53" fmla="*/ 2147483646 h 77"/>
                <a:gd name="T54" fmla="*/ 2147483646 w 112"/>
                <a:gd name="T55" fmla="*/ 2147483646 h 77"/>
                <a:gd name="T56" fmla="*/ 2147483646 w 112"/>
                <a:gd name="T57" fmla="*/ 2147483646 h 77"/>
                <a:gd name="T58" fmla="*/ 2147483646 w 112"/>
                <a:gd name="T59" fmla="*/ 2147483646 h 77"/>
                <a:gd name="T60" fmla="*/ 2147483646 w 112"/>
                <a:gd name="T61" fmla="*/ 2147483646 h 77"/>
                <a:gd name="T62" fmla="*/ 2147483646 w 112"/>
                <a:gd name="T63" fmla="*/ 2147483646 h 77"/>
                <a:gd name="T64" fmla="*/ 2147483646 w 112"/>
                <a:gd name="T65" fmla="*/ 2147483646 h 77"/>
                <a:gd name="T66" fmla="*/ 2147483646 w 112"/>
                <a:gd name="T67" fmla="*/ 2147483646 h 77"/>
                <a:gd name="T68" fmla="*/ 2147483646 w 112"/>
                <a:gd name="T69" fmla="*/ 2147483646 h 77"/>
                <a:gd name="T70" fmla="*/ 2147483646 w 112"/>
                <a:gd name="T71" fmla="*/ 2147483646 h 77"/>
                <a:gd name="T72" fmla="*/ 2147483646 w 112"/>
                <a:gd name="T73" fmla="*/ 2147483646 h 77"/>
                <a:gd name="T74" fmla="*/ 2147483646 w 112"/>
                <a:gd name="T75" fmla="*/ 2147483646 h 77"/>
                <a:gd name="T76" fmla="*/ 2147483646 w 112"/>
                <a:gd name="T77" fmla="*/ 2147483646 h 77"/>
                <a:gd name="T78" fmla="*/ 2147483646 w 112"/>
                <a:gd name="T79" fmla="*/ 2147483646 h 77"/>
                <a:gd name="T80" fmla="*/ 2147483646 w 112"/>
                <a:gd name="T81" fmla="*/ 2147483646 h 77"/>
                <a:gd name="T82" fmla="*/ 2147483646 w 112"/>
                <a:gd name="T83" fmla="*/ 2147483646 h 77"/>
                <a:gd name="T84" fmla="*/ 2147483646 w 112"/>
                <a:gd name="T85" fmla="*/ 2147483646 h 77"/>
                <a:gd name="T86" fmla="*/ 2147483646 w 112"/>
                <a:gd name="T87" fmla="*/ 2147483646 h 7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112" h="77">
                  <a:moveTo>
                    <a:pt x="56" y="0"/>
                  </a:moveTo>
                  <a:cubicBezTo>
                    <a:pt x="62" y="0"/>
                    <a:pt x="66" y="4"/>
                    <a:pt x="66" y="10"/>
                  </a:cubicBezTo>
                  <a:cubicBezTo>
                    <a:pt x="66" y="15"/>
                    <a:pt x="62" y="20"/>
                    <a:pt x="56" y="20"/>
                  </a:cubicBezTo>
                  <a:cubicBezTo>
                    <a:pt x="51" y="20"/>
                    <a:pt x="46" y="15"/>
                    <a:pt x="46" y="10"/>
                  </a:cubicBezTo>
                  <a:cubicBezTo>
                    <a:pt x="46" y="4"/>
                    <a:pt x="51" y="0"/>
                    <a:pt x="56" y="0"/>
                  </a:cubicBezTo>
                  <a:close/>
                  <a:moveTo>
                    <a:pt x="15" y="49"/>
                  </a:moveTo>
                  <a:cubicBezTo>
                    <a:pt x="15" y="66"/>
                    <a:pt x="15" y="66"/>
                    <a:pt x="15" y="66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0" y="52"/>
                    <a:pt x="10" y="52"/>
                    <a:pt x="10" y="52"/>
                  </a:cubicBezTo>
                  <a:cubicBezTo>
                    <a:pt x="9" y="52"/>
                    <a:pt x="9" y="52"/>
                    <a:pt x="9" y="52"/>
                  </a:cubicBezTo>
                  <a:cubicBezTo>
                    <a:pt x="9" y="66"/>
                    <a:pt x="9" y="66"/>
                    <a:pt x="9" y="66"/>
                  </a:cubicBezTo>
                  <a:cubicBezTo>
                    <a:pt x="4" y="66"/>
                    <a:pt x="4" y="66"/>
                    <a:pt x="4" y="66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1"/>
                    <a:pt x="1" y="29"/>
                    <a:pt x="4" y="29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3" y="30"/>
                    <a:pt x="13" y="30"/>
                    <a:pt x="13" y="31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5" y="49"/>
                    <a:pt x="15" y="49"/>
                    <a:pt x="15" y="49"/>
                  </a:cubicBezTo>
                  <a:close/>
                  <a:moveTo>
                    <a:pt x="10" y="15"/>
                  </a:moveTo>
                  <a:cubicBezTo>
                    <a:pt x="13" y="15"/>
                    <a:pt x="16" y="18"/>
                    <a:pt x="16" y="22"/>
                  </a:cubicBezTo>
                  <a:cubicBezTo>
                    <a:pt x="16" y="23"/>
                    <a:pt x="16" y="24"/>
                    <a:pt x="15" y="25"/>
                  </a:cubicBezTo>
                  <a:cubicBezTo>
                    <a:pt x="15" y="26"/>
                    <a:pt x="15" y="26"/>
                    <a:pt x="14" y="26"/>
                  </a:cubicBezTo>
                  <a:cubicBezTo>
                    <a:pt x="13" y="27"/>
                    <a:pt x="12" y="28"/>
                    <a:pt x="10" y="28"/>
                  </a:cubicBezTo>
                  <a:cubicBezTo>
                    <a:pt x="6" y="28"/>
                    <a:pt x="3" y="25"/>
                    <a:pt x="3" y="22"/>
                  </a:cubicBezTo>
                  <a:cubicBezTo>
                    <a:pt x="3" y="18"/>
                    <a:pt x="6" y="15"/>
                    <a:pt x="10" y="15"/>
                  </a:cubicBezTo>
                  <a:close/>
                  <a:moveTo>
                    <a:pt x="96" y="49"/>
                  </a:moveTo>
                  <a:cubicBezTo>
                    <a:pt x="96" y="66"/>
                    <a:pt x="96" y="66"/>
                    <a:pt x="96" y="66"/>
                  </a:cubicBezTo>
                  <a:cubicBezTo>
                    <a:pt x="101" y="66"/>
                    <a:pt x="101" y="66"/>
                    <a:pt x="101" y="66"/>
                  </a:cubicBezTo>
                  <a:cubicBezTo>
                    <a:pt x="101" y="52"/>
                    <a:pt x="101" y="52"/>
                    <a:pt x="101" y="52"/>
                  </a:cubicBezTo>
                  <a:cubicBezTo>
                    <a:pt x="102" y="52"/>
                    <a:pt x="102" y="52"/>
                    <a:pt x="102" y="52"/>
                  </a:cubicBezTo>
                  <a:cubicBezTo>
                    <a:pt x="102" y="66"/>
                    <a:pt x="102" y="66"/>
                    <a:pt x="102" y="66"/>
                  </a:cubicBezTo>
                  <a:cubicBezTo>
                    <a:pt x="107" y="66"/>
                    <a:pt x="107" y="66"/>
                    <a:pt x="107" y="66"/>
                  </a:cubicBezTo>
                  <a:cubicBezTo>
                    <a:pt x="107" y="49"/>
                    <a:pt x="107" y="49"/>
                    <a:pt x="107" y="49"/>
                  </a:cubicBezTo>
                  <a:cubicBezTo>
                    <a:pt x="107" y="46"/>
                    <a:pt x="107" y="46"/>
                    <a:pt x="107" y="46"/>
                  </a:cubicBezTo>
                  <a:cubicBezTo>
                    <a:pt x="107" y="37"/>
                    <a:pt x="107" y="37"/>
                    <a:pt x="107" y="37"/>
                  </a:cubicBezTo>
                  <a:cubicBezTo>
                    <a:pt x="107" y="37"/>
                    <a:pt x="107" y="37"/>
                    <a:pt x="107" y="37"/>
                  </a:cubicBezTo>
                  <a:cubicBezTo>
                    <a:pt x="107" y="46"/>
                    <a:pt x="107" y="46"/>
                    <a:pt x="107" y="46"/>
                  </a:cubicBezTo>
                  <a:cubicBezTo>
                    <a:pt x="112" y="46"/>
                    <a:pt x="112" y="46"/>
                    <a:pt x="112" y="46"/>
                  </a:cubicBezTo>
                  <a:cubicBezTo>
                    <a:pt x="112" y="33"/>
                    <a:pt x="112" y="33"/>
                    <a:pt x="112" y="33"/>
                  </a:cubicBezTo>
                  <a:cubicBezTo>
                    <a:pt x="112" y="31"/>
                    <a:pt x="110" y="29"/>
                    <a:pt x="107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98" y="30"/>
                    <a:pt x="98" y="30"/>
                    <a:pt x="98" y="31"/>
                  </a:cubicBezTo>
                  <a:cubicBezTo>
                    <a:pt x="98" y="49"/>
                    <a:pt x="98" y="49"/>
                    <a:pt x="98" y="49"/>
                  </a:cubicBezTo>
                  <a:cubicBezTo>
                    <a:pt x="96" y="49"/>
                    <a:pt x="96" y="49"/>
                    <a:pt x="96" y="49"/>
                  </a:cubicBezTo>
                  <a:close/>
                  <a:moveTo>
                    <a:pt x="101" y="15"/>
                  </a:moveTo>
                  <a:cubicBezTo>
                    <a:pt x="98" y="15"/>
                    <a:pt x="95" y="18"/>
                    <a:pt x="95" y="22"/>
                  </a:cubicBezTo>
                  <a:cubicBezTo>
                    <a:pt x="95" y="23"/>
                    <a:pt x="95" y="24"/>
                    <a:pt x="96" y="25"/>
                  </a:cubicBezTo>
                  <a:cubicBezTo>
                    <a:pt x="96" y="26"/>
                    <a:pt x="97" y="26"/>
                    <a:pt x="97" y="26"/>
                  </a:cubicBezTo>
                  <a:cubicBezTo>
                    <a:pt x="98" y="27"/>
                    <a:pt x="100" y="28"/>
                    <a:pt x="101" y="28"/>
                  </a:cubicBezTo>
                  <a:cubicBezTo>
                    <a:pt x="105" y="28"/>
                    <a:pt x="108" y="25"/>
                    <a:pt x="108" y="22"/>
                  </a:cubicBezTo>
                  <a:cubicBezTo>
                    <a:pt x="108" y="18"/>
                    <a:pt x="105" y="15"/>
                    <a:pt x="101" y="15"/>
                  </a:cubicBezTo>
                  <a:close/>
                  <a:moveTo>
                    <a:pt x="75" y="51"/>
                  </a:moveTo>
                  <a:cubicBezTo>
                    <a:pt x="75" y="72"/>
                    <a:pt x="75" y="72"/>
                    <a:pt x="75" y="72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80" y="54"/>
                    <a:pt x="80" y="54"/>
                    <a:pt x="80" y="54"/>
                  </a:cubicBezTo>
                  <a:cubicBezTo>
                    <a:pt x="82" y="54"/>
                    <a:pt x="82" y="54"/>
                    <a:pt x="82" y="54"/>
                  </a:cubicBezTo>
                  <a:cubicBezTo>
                    <a:pt x="82" y="72"/>
                    <a:pt x="82" y="72"/>
                    <a:pt x="82" y="72"/>
                  </a:cubicBezTo>
                  <a:cubicBezTo>
                    <a:pt x="87" y="72"/>
                    <a:pt x="87" y="72"/>
                    <a:pt x="87" y="72"/>
                  </a:cubicBezTo>
                  <a:cubicBezTo>
                    <a:pt x="87" y="51"/>
                    <a:pt x="87" y="51"/>
                    <a:pt x="87" y="51"/>
                  </a:cubicBezTo>
                  <a:cubicBezTo>
                    <a:pt x="87" y="47"/>
                    <a:pt x="87" y="47"/>
                    <a:pt x="87" y="47"/>
                  </a:cubicBezTo>
                  <a:cubicBezTo>
                    <a:pt x="87" y="36"/>
                    <a:pt x="87" y="36"/>
                    <a:pt x="87" y="36"/>
                  </a:cubicBezTo>
                  <a:cubicBezTo>
                    <a:pt x="88" y="36"/>
                    <a:pt x="88" y="36"/>
                    <a:pt x="88" y="36"/>
                  </a:cubicBezTo>
                  <a:cubicBezTo>
                    <a:pt x="88" y="47"/>
                    <a:pt x="88" y="47"/>
                    <a:pt x="88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4" y="28"/>
                    <a:pt x="91" y="26"/>
                    <a:pt x="88" y="26"/>
                  </a:cubicBezTo>
                  <a:cubicBezTo>
                    <a:pt x="77" y="26"/>
                    <a:pt x="77" y="26"/>
                    <a:pt x="77" y="26"/>
                  </a:cubicBezTo>
                  <a:cubicBezTo>
                    <a:pt x="77" y="27"/>
                    <a:pt x="77" y="28"/>
                    <a:pt x="77" y="28"/>
                  </a:cubicBezTo>
                  <a:cubicBezTo>
                    <a:pt x="77" y="51"/>
                    <a:pt x="77" y="51"/>
                    <a:pt x="77" y="51"/>
                  </a:cubicBezTo>
                  <a:cubicBezTo>
                    <a:pt x="75" y="51"/>
                    <a:pt x="75" y="51"/>
                    <a:pt x="75" y="51"/>
                  </a:cubicBezTo>
                  <a:close/>
                  <a:moveTo>
                    <a:pt x="65" y="47"/>
                  </a:moveTo>
                  <a:cubicBezTo>
                    <a:pt x="65" y="32"/>
                    <a:pt x="65" y="32"/>
                    <a:pt x="65" y="32"/>
                  </a:cubicBezTo>
                  <a:cubicBezTo>
                    <a:pt x="64" y="32"/>
                    <a:pt x="64" y="32"/>
                    <a:pt x="64" y="32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4" y="50"/>
                    <a:pt x="64" y="50"/>
                    <a:pt x="64" y="50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57" y="77"/>
                    <a:pt x="57" y="77"/>
                    <a:pt x="57" y="77"/>
                  </a:cubicBezTo>
                  <a:cubicBezTo>
                    <a:pt x="57" y="55"/>
                    <a:pt x="57" y="55"/>
                    <a:pt x="57" y="55"/>
                  </a:cubicBezTo>
                  <a:cubicBezTo>
                    <a:pt x="55" y="55"/>
                    <a:pt x="55" y="55"/>
                    <a:pt x="55" y="55"/>
                  </a:cubicBezTo>
                  <a:cubicBezTo>
                    <a:pt x="55" y="77"/>
                    <a:pt x="55" y="77"/>
                    <a:pt x="55" y="77"/>
                  </a:cubicBezTo>
                  <a:cubicBezTo>
                    <a:pt x="48" y="77"/>
                    <a:pt x="48" y="77"/>
                    <a:pt x="48" y="77"/>
                  </a:cubicBezTo>
                  <a:cubicBezTo>
                    <a:pt x="48" y="50"/>
                    <a:pt x="48" y="50"/>
                    <a:pt x="48" y="50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4"/>
                    <a:pt x="44" y="21"/>
                    <a:pt x="47" y="21"/>
                  </a:cubicBezTo>
                  <a:cubicBezTo>
                    <a:pt x="66" y="21"/>
                    <a:pt x="46" y="21"/>
                    <a:pt x="65" y="21"/>
                  </a:cubicBezTo>
                  <a:cubicBezTo>
                    <a:pt x="69" y="21"/>
                    <a:pt x="71" y="24"/>
                    <a:pt x="71" y="27"/>
                  </a:cubicBezTo>
                  <a:cubicBezTo>
                    <a:pt x="71" y="47"/>
                    <a:pt x="71" y="47"/>
                    <a:pt x="71" y="47"/>
                  </a:cubicBezTo>
                  <a:cubicBezTo>
                    <a:pt x="70" y="47"/>
                    <a:pt x="68" y="47"/>
                    <a:pt x="65" y="47"/>
                  </a:cubicBezTo>
                  <a:close/>
                  <a:moveTo>
                    <a:pt x="37" y="51"/>
                  </a:moveTo>
                  <a:cubicBezTo>
                    <a:pt x="37" y="72"/>
                    <a:pt x="37" y="72"/>
                    <a:pt x="37" y="72"/>
                  </a:cubicBezTo>
                  <a:cubicBezTo>
                    <a:pt x="31" y="72"/>
                    <a:pt x="31" y="72"/>
                    <a:pt x="31" y="72"/>
                  </a:cubicBezTo>
                  <a:cubicBezTo>
                    <a:pt x="31" y="54"/>
                    <a:pt x="31" y="54"/>
                    <a:pt x="31" y="54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30" y="72"/>
                    <a:pt x="30" y="72"/>
                    <a:pt x="30" y="72"/>
                  </a:cubicBezTo>
                  <a:cubicBezTo>
                    <a:pt x="24" y="72"/>
                    <a:pt x="24" y="72"/>
                    <a:pt x="24" y="72"/>
                  </a:cubicBezTo>
                  <a:cubicBezTo>
                    <a:pt x="24" y="51"/>
                    <a:pt x="24" y="51"/>
                    <a:pt x="24" y="51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28"/>
                    <a:pt x="20" y="26"/>
                    <a:pt x="23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7"/>
                    <a:pt x="35" y="28"/>
                    <a:pt x="35" y="28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7" y="51"/>
                    <a:pt x="37" y="51"/>
                    <a:pt x="37" y="51"/>
                  </a:cubicBezTo>
                  <a:close/>
                  <a:moveTo>
                    <a:pt x="31" y="9"/>
                  </a:moveTo>
                  <a:cubicBezTo>
                    <a:pt x="35" y="9"/>
                    <a:pt x="39" y="12"/>
                    <a:pt x="39" y="17"/>
                  </a:cubicBezTo>
                  <a:cubicBezTo>
                    <a:pt x="39" y="19"/>
                    <a:pt x="38" y="20"/>
                    <a:pt x="37" y="22"/>
                  </a:cubicBezTo>
                  <a:cubicBezTo>
                    <a:pt x="37" y="22"/>
                    <a:pt x="37" y="22"/>
                    <a:pt x="37" y="23"/>
                  </a:cubicBezTo>
                  <a:cubicBezTo>
                    <a:pt x="35" y="24"/>
                    <a:pt x="33" y="25"/>
                    <a:pt x="31" y="25"/>
                  </a:cubicBezTo>
                  <a:cubicBezTo>
                    <a:pt x="26" y="25"/>
                    <a:pt x="22" y="21"/>
                    <a:pt x="22" y="17"/>
                  </a:cubicBezTo>
                  <a:cubicBezTo>
                    <a:pt x="22" y="12"/>
                    <a:pt x="26" y="9"/>
                    <a:pt x="31" y="9"/>
                  </a:cubicBezTo>
                  <a:close/>
                  <a:moveTo>
                    <a:pt x="81" y="9"/>
                  </a:moveTo>
                  <a:cubicBezTo>
                    <a:pt x="76" y="9"/>
                    <a:pt x="73" y="12"/>
                    <a:pt x="73" y="17"/>
                  </a:cubicBezTo>
                  <a:cubicBezTo>
                    <a:pt x="73" y="19"/>
                    <a:pt x="73" y="20"/>
                    <a:pt x="74" y="22"/>
                  </a:cubicBezTo>
                  <a:cubicBezTo>
                    <a:pt x="75" y="22"/>
                    <a:pt x="75" y="22"/>
                    <a:pt x="75" y="23"/>
                  </a:cubicBezTo>
                  <a:cubicBezTo>
                    <a:pt x="77" y="24"/>
                    <a:pt x="79" y="25"/>
                    <a:pt x="81" y="25"/>
                  </a:cubicBezTo>
                  <a:cubicBezTo>
                    <a:pt x="85" y="25"/>
                    <a:pt x="89" y="21"/>
                    <a:pt x="89" y="17"/>
                  </a:cubicBezTo>
                  <a:cubicBezTo>
                    <a:pt x="89" y="12"/>
                    <a:pt x="85" y="9"/>
                    <a:pt x="81" y="9"/>
                  </a:cubicBez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p>
              <a:pPr algn="ctr">
                <a:defRPr/>
              </a:pPr>
              <a:endPara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</p:txBody>
        </p:sp>
        <p:grpSp>
          <p:nvGrpSpPr>
            <p:cNvPr id="70" name="Group 21"/>
            <p:cNvGrpSpPr/>
            <p:nvPr/>
          </p:nvGrpSpPr>
          <p:grpSpPr>
            <a:xfrm>
              <a:off x="8696" y="5252"/>
              <a:ext cx="1194" cy="885"/>
              <a:chOff x="4598988" y="3619501"/>
              <a:chExt cx="214313" cy="158750"/>
            </a:xfrm>
            <a:solidFill>
              <a:schemeClr val="bg1"/>
            </a:solidFill>
          </p:grpSpPr>
          <p:sp>
            <p:nvSpPr>
              <p:cNvPr id="71" name="Freeform 24"/>
              <p:cNvSpPr/>
              <p:nvPr/>
            </p:nvSpPr>
            <p:spPr bwMode="auto">
              <a:xfrm>
                <a:off x="4675188" y="3729038"/>
                <a:ext cx="61913" cy="49213"/>
              </a:xfrm>
              <a:custGeom>
                <a:avLst/>
                <a:gdLst>
                  <a:gd name="T0" fmla="*/ 36 w 38"/>
                  <a:gd name="T1" fmla="*/ 10 h 30"/>
                  <a:gd name="T2" fmla="*/ 1 w 38"/>
                  <a:gd name="T3" fmla="*/ 11 h 30"/>
                  <a:gd name="T4" fmla="*/ 1 w 38"/>
                  <a:gd name="T5" fmla="*/ 13 h 30"/>
                  <a:gd name="T6" fmla="*/ 19 w 38"/>
                  <a:gd name="T7" fmla="*/ 30 h 30"/>
                  <a:gd name="T8" fmla="*/ 36 w 38"/>
                  <a:gd name="T9" fmla="*/ 13 h 30"/>
                  <a:gd name="T10" fmla="*/ 36 w 38"/>
                  <a:gd name="T11" fmla="*/ 1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" h="30">
                    <a:moveTo>
                      <a:pt x="36" y="10"/>
                    </a:moveTo>
                    <a:cubicBezTo>
                      <a:pt x="26" y="1"/>
                      <a:pt x="12" y="0"/>
                      <a:pt x="1" y="11"/>
                    </a:cubicBezTo>
                    <a:cubicBezTo>
                      <a:pt x="0" y="11"/>
                      <a:pt x="0" y="12"/>
                      <a:pt x="1" y="13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36" y="13"/>
                      <a:pt x="36" y="13"/>
                      <a:pt x="36" y="13"/>
                    </a:cubicBezTo>
                    <a:cubicBezTo>
                      <a:pt x="38" y="11"/>
                      <a:pt x="37" y="11"/>
                      <a:pt x="36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印品黑体" panose="00000500000000000000" pitchFamily="2" charset="-122"/>
                  <a:cs typeface="+mn-cs"/>
                </a:endParaRPr>
              </a:p>
            </p:txBody>
          </p:sp>
          <p:sp>
            <p:nvSpPr>
              <p:cNvPr id="72" name="Freeform 25"/>
              <p:cNvSpPr/>
              <p:nvPr/>
            </p:nvSpPr>
            <p:spPr bwMode="auto">
              <a:xfrm>
                <a:off x="4633913" y="3675063"/>
                <a:ext cx="142875" cy="63500"/>
              </a:xfrm>
              <a:custGeom>
                <a:avLst/>
                <a:gdLst>
                  <a:gd name="T0" fmla="*/ 87 w 88"/>
                  <a:gd name="T1" fmla="*/ 23 h 39"/>
                  <a:gd name="T2" fmla="*/ 0 w 88"/>
                  <a:gd name="T3" fmla="*/ 24 h 39"/>
                  <a:gd name="T4" fmla="*/ 0 w 88"/>
                  <a:gd name="T5" fmla="*/ 26 h 39"/>
                  <a:gd name="T6" fmla="*/ 13 w 88"/>
                  <a:gd name="T7" fmla="*/ 38 h 39"/>
                  <a:gd name="T8" fmla="*/ 15 w 88"/>
                  <a:gd name="T9" fmla="*/ 38 h 39"/>
                  <a:gd name="T10" fmla="*/ 73 w 88"/>
                  <a:gd name="T11" fmla="*/ 38 h 39"/>
                  <a:gd name="T12" fmla="*/ 75 w 88"/>
                  <a:gd name="T13" fmla="*/ 38 h 39"/>
                  <a:gd name="T14" fmla="*/ 87 w 88"/>
                  <a:gd name="T15" fmla="*/ 26 h 39"/>
                  <a:gd name="T16" fmla="*/ 87 w 88"/>
                  <a:gd name="T17" fmla="*/ 26 h 39"/>
                  <a:gd name="T18" fmla="*/ 87 w 88"/>
                  <a:gd name="T19" fmla="*/ 24 h 39"/>
                  <a:gd name="T20" fmla="*/ 87 w 88"/>
                  <a:gd name="T21" fmla="*/ 23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8" h="39">
                    <a:moveTo>
                      <a:pt x="87" y="23"/>
                    </a:moveTo>
                    <a:cubicBezTo>
                      <a:pt x="63" y="0"/>
                      <a:pt x="24" y="0"/>
                      <a:pt x="0" y="24"/>
                    </a:cubicBezTo>
                    <a:cubicBezTo>
                      <a:pt x="0" y="24"/>
                      <a:pt x="0" y="25"/>
                      <a:pt x="0" y="26"/>
                    </a:cubicBezTo>
                    <a:cubicBezTo>
                      <a:pt x="13" y="38"/>
                      <a:pt x="13" y="38"/>
                      <a:pt x="13" y="38"/>
                    </a:cubicBezTo>
                    <a:cubicBezTo>
                      <a:pt x="13" y="39"/>
                      <a:pt x="14" y="39"/>
                      <a:pt x="15" y="38"/>
                    </a:cubicBezTo>
                    <a:cubicBezTo>
                      <a:pt x="31" y="22"/>
                      <a:pt x="57" y="22"/>
                      <a:pt x="73" y="38"/>
                    </a:cubicBezTo>
                    <a:cubicBezTo>
                      <a:pt x="73" y="39"/>
                      <a:pt x="74" y="39"/>
                      <a:pt x="75" y="38"/>
                    </a:cubicBezTo>
                    <a:cubicBezTo>
                      <a:pt x="87" y="26"/>
                      <a:pt x="87" y="26"/>
                      <a:pt x="87" y="26"/>
                    </a:cubicBezTo>
                    <a:cubicBezTo>
                      <a:pt x="87" y="26"/>
                      <a:pt x="87" y="26"/>
                      <a:pt x="87" y="26"/>
                    </a:cubicBezTo>
                    <a:cubicBezTo>
                      <a:pt x="88" y="25"/>
                      <a:pt x="88" y="24"/>
                      <a:pt x="87" y="24"/>
                    </a:cubicBezTo>
                    <a:lnTo>
                      <a:pt x="87" y="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印品黑体" panose="00000500000000000000" pitchFamily="2" charset="-122"/>
                  <a:cs typeface="+mn-cs"/>
                </a:endParaRPr>
              </a:p>
            </p:txBody>
          </p:sp>
          <p:sp>
            <p:nvSpPr>
              <p:cNvPr id="73" name="Freeform 26"/>
              <p:cNvSpPr/>
              <p:nvPr/>
            </p:nvSpPr>
            <p:spPr bwMode="auto">
              <a:xfrm>
                <a:off x="4598988" y="3619501"/>
                <a:ext cx="214313" cy="82550"/>
              </a:xfrm>
              <a:custGeom>
                <a:avLst/>
                <a:gdLst>
                  <a:gd name="T0" fmla="*/ 131 w 132"/>
                  <a:gd name="T1" fmla="*/ 36 h 51"/>
                  <a:gd name="T2" fmla="*/ 131 w 132"/>
                  <a:gd name="T3" fmla="*/ 36 h 51"/>
                  <a:gd name="T4" fmla="*/ 1 w 132"/>
                  <a:gd name="T5" fmla="*/ 36 h 51"/>
                  <a:gd name="T6" fmla="*/ 1 w 132"/>
                  <a:gd name="T7" fmla="*/ 38 h 51"/>
                  <a:gd name="T8" fmla="*/ 13 w 132"/>
                  <a:gd name="T9" fmla="*/ 51 h 51"/>
                  <a:gd name="T10" fmla="*/ 16 w 132"/>
                  <a:gd name="T11" fmla="*/ 51 h 51"/>
                  <a:gd name="T12" fmla="*/ 116 w 132"/>
                  <a:gd name="T13" fmla="*/ 51 h 51"/>
                  <a:gd name="T14" fmla="*/ 118 w 132"/>
                  <a:gd name="T15" fmla="*/ 51 h 51"/>
                  <a:gd name="T16" fmla="*/ 131 w 132"/>
                  <a:gd name="T17" fmla="*/ 38 h 51"/>
                  <a:gd name="T18" fmla="*/ 131 w 132"/>
                  <a:gd name="T19" fmla="*/ 38 h 51"/>
                  <a:gd name="T20" fmla="*/ 131 w 132"/>
                  <a:gd name="T21" fmla="*/ 36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2" h="51">
                    <a:moveTo>
                      <a:pt x="131" y="36"/>
                    </a:moveTo>
                    <a:cubicBezTo>
                      <a:pt x="131" y="36"/>
                      <a:pt x="131" y="36"/>
                      <a:pt x="131" y="36"/>
                    </a:cubicBezTo>
                    <a:cubicBezTo>
                      <a:pt x="95" y="0"/>
                      <a:pt x="36" y="0"/>
                      <a:pt x="1" y="36"/>
                    </a:cubicBezTo>
                    <a:cubicBezTo>
                      <a:pt x="0" y="37"/>
                      <a:pt x="0" y="37"/>
                      <a:pt x="1" y="38"/>
                    </a:cubicBezTo>
                    <a:cubicBezTo>
                      <a:pt x="13" y="51"/>
                      <a:pt x="13" y="51"/>
                      <a:pt x="13" y="51"/>
                    </a:cubicBezTo>
                    <a:cubicBezTo>
                      <a:pt x="14" y="51"/>
                      <a:pt x="15" y="51"/>
                      <a:pt x="16" y="51"/>
                    </a:cubicBezTo>
                    <a:cubicBezTo>
                      <a:pt x="43" y="23"/>
                      <a:pt x="88" y="23"/>
                      <a:pt x="116" y="51"/>
                    </a:cubicBezTo>
                    <a:cubicBezTo>
                      <a:pt x="117" y="51"/>
                      <a:pt x="118" y="51"/>
                      <a:pt x="118" y="51"/>
                    </a:cubicBezTo>
                    <a:cubicBezTo>
                      <a:pt x="131" y="38"/>
                      <a:pt x="131" y="38"/>
                      <a:pt x="131" y="38"/>
                    </a:cubicBezTo>
                    <a:cubicBezTo>
                      <a:pt x="131" y="38"/>
                      <a:pt x="131" y="38"/>
                      <a:pt x="131" y="38"/>
                    </a:cubicBezTo>
                    <a:cubicBezTo>
                      <a:pt x="132" y="37"/>
                      <a:pt x="132" y="37"/>
                      <a:pt x="131" y="3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印品黑体" panose="00000500000000000000" pitchFamily="2" charset="-122"/>
                  <a:cs typeface="+mn-cs"/>
                </a:endParaRPr>
              </a:p>
            </p:txBody>
          </p:sp>
        </p:grpSp>
        <p:sp>
          <p:nvSpPr>
            <p:cNvPr id="91" name="Rectangle 42"/>
            <p:cNvSpPr/>
            <p:nvPr/>
          </p:nvSpPr>
          <p:spPr>
            <a:xfrm>
              <a:off x="8467" y="6073"/>
              <a:ext cx="1800" cy="485"/>
            </a:xfrm>
            <a:prstGeom prst="rect">
              <a:avLst/>
            </a:prstGeom>
          </p:spPr>
          <p:txBody>
            <a:bodyPr>
              <a:spAutoFit/>
            </a:bodyPr>
            <a:p>
              <a:pPr algn="ctr"/>
              <a:r>
                <a:rPr lang="en-US" altLang="zh-CN" sz="1400" b="1" dirty="0">
                  <a:solidFill>
                    <a:schemeClr val="bg1"/>
                  </a:solidFill>
                  <a:latin typeface="印品黑体" panose="00000500000000000000" pitchFamily="2" charset="-122"/>
                </a:rPr>
                <a:t>Signal</a:t>
              </a:r>
              <a:endParaRPr lang="en-US" altLang="zh-CN" sz="1000" dirty="0">
                <a:solidFill>
                  <a:schemeClr val="bg1"/>
                </a:solidFill>
                <a:latin typeface="印品黑体" panose="00000500000000000000" pitchFamily="2" charset="-122"/>
              </a:endParaRPr>
            </a:p>
          </p:txBody>
        </p:sp>
        <p:grpSp>
          <p:nvGrpSpPr>
            <p:cNvPr id="34" name="组合 33"/>
            <p:cNvGrpSpPr/>
            <p:nvPr/>
          </p:nvGrpSpPr>
          <p:grpSpPr>
            <a:xfrm>
              <a:off x="6069" y="2455"/>
              <a:ext cx="1102" cy="1105"/>
              <a:chOff x="9999" y="1918"/>
              <a:chExt cx="770" cy="831"/>
            </a:xfrm>
          </p:grpSpPr>
          <p:sp>
            <p:nvSpPr>
              <p:cNvPr id="78" name="Freeform 884"/>
              <p:cNvSpPr>
                <a:spLocks noEditPoints="1"/>
              </p:cNvSpPr>
              <p:nvPr/>
            </p:nvSpPr>
            <p:spPr bwMode="auto">
              <a:xfrm>
                <a:off x="10221" y="1918"/>
                <a:ext cx="548" cy="554"/>
              </a:xfrm>
              <a:custGeom>
                <a:avLst/>
                <a:gdLst>
                  <a:gd name="T0" fmla="*/ 90 w 174"/>
                  <a:gd name="T1" fmla="*/ 14 h 176"/>
                  <a:gd name="T2" fmla="*/ 90 w 174"/>
                  <a:gd name="T3" fmla="*/ 0 h 176"/>
                  <a:gd name="T4" fmla="*/ 80 w 174"/>
                  <a:gd name="T5" fmla="*/ 0 h 176"/>
                  <a:gd name="T6" fmla="*/ 80 w 174"/>
                  <a:gd name="T7" fmla="*/ 14 h 176"/>
                  <a:gd name="T8" fmla="*/ 0 w 174"/>
                  <a:gd name="T9" fmla="*/ 14 h 176"/>
                  <a:gd name="T10" fmla="*/ 0 w 174"/>
                  <a:gd name="T11" fmla="*/ 40 h 176"/>
                  <a:gd name="T12" fmla="*/ 9 w 174"/>
                  <a:gd name="T13" fmla="*/ 40 h 176"/>
                  <a:gd name="T14" fmla="*/ 9 w 174"/>
                  <a:gd name="T15" fmla="*/ 138 h 176"/>
                  <a:gd name="T16" fmla="*/ 70 w 174"/>
                  <a:gd name="T17" fmla="*/ 138 h 176"/>
                  <a:gd name="T18" fmla="*/ 33 w 174"/>
                  <a:gd name="T19" fmla="*/ 168 h 176"/>
                  <a:gd name="T20" fmla="*/ 39 w 174"/>
                  <a:gd name="T21" fmla="*/ 176 h 176"/>
                  <a:gd name="T22" fmla="*/ 86 w 174"/>
                  <a:gd name="T23" fmla="*/ 138 h 176"/>
                  <a:gd name="T24" fmla="*/ 86 w 174"/>
                  <a:gd name="T25" fmla="*/ 138 h 176"/>
                  <a:gd name="T26" fmla="*/ 133 w 174"/>
                  <a:gd name="T27" fmla="*/ 176 h 176"/>
                  <a:gd name="T28" fmla="*/ 140 w 174"/>
                  <a:gd name="T29" fmla="*/ 168 h 176"/>
                  <a:gd name="T30" fmla="*/ 102 w 174"/>
                  <a:gd name="T31" fmla="*/ 138 h 176"/>
                  <a:gd name="T32" fmla="*/ 164 w 174"/>
                  <a:gd name="T33" fmla="*/ 138 h 176"/>
                  <a:gd name="T34" fmla="*/ 164 w 174"/>
                  <a:gd name="T35" fmla="*/ 40 h 176"/>
                  <a:gd name="T36" fmla="*/ 174 w 174"/>
                  <a:gd name="T37" fmla="*/ 40 h 176"/>
                  <a:gd name="T38" fmla="*/ 174 w 174"/>
                  <a:gd name="T39" fmla="*/ 14 h 176"/>
                  <a:gd name="T40" fmla="*/ 90 w 174"/>
                  <a:gd name="T41" fmla="*/ 14 h 176"/>
                  <a:gd name="T42" fmla="*/ 154 w 174"/>
                  <a:gd name="T43" fmla="*/ 128 h 176"/>
                  <a:gd name="T44" fmla="*/ 19 w 174"/>
                  <a:gd name="T45" fmla="*/ 128 h 176"/>
                  <a:gd name="T46" fmla="*/ 19 w 174"/>
                  <a:gd name="T47" fmla="*/ 40 h 176"/>
                  <a:gd name="T48" fmla="*/ 154 w 174"/>
                  <a:gd name="T49" fmla="*/ 40 h 176"/>
                  <a:gd name="T50" fmla="*/ 154 w 174"/>
                  <a:gd name="T51" fmla="*/ 128 h 176"/>
                  <a:gd name="T52" fmla="*/ 51 w 174"/>
                  <a:gd name="T53" fmla="*/ 105 h 176"/>
                  <a:gd name="T54" fmla="*/ 51 w 174"/>
                  <a:gd name="T55" fmla="*/ 79 h 176"/>
                  <a:gd name="T56" fmla="*/ 77 w 174"/>
                  <a:gd name="T57" fmla="*/ 79 h 176"/>
                  <a:gd name="T58" fmla="*/ 51 w 174"/>
                  <a:gd name="T59" fmla="*/ 53 h 176"/>
                  <a:gd name="T60" fmla="*/ 25 w 174"/>
                  <a:gd name="T61" fmla="*/ 79 h 176"/>
                  <a:gd name="T62" fmla="*/ 51 w 174"/>
                  <a:gd name="T63" fmla="*/ 105 h 176"/>
                  <a:gd name="T64" fmla="*/ 59 w 174"/>
                  <a:gd name="T65" fmla="*/ 112 h 176"/>
                  <a:gd name="T66" fmla="*/ 85 w 174"/>
                  <a:gd name="T67" fmla="*/ 86 h 176"/>
                  <a:gd name="T68" fmla="*/ 59 w 174"/>
                  <a:gd name="T69" fmla="*/ 86 h 176"/>
                  <a:gd name="T70" fmla="*/ 59 w 174"/>
                  <a:gd name="T71" fmla="*/ 112 h 176"/>
                  <a:gd name="T72" fmla="*/ 138 w 174"/>
                  <a:gd name="T73" fmla="*/ 59 h 176"/>
                  <a:gd name="T74" fmla="*/ 105 w 174"/>
                  <a:gd name="T75" fmla="*/ 59 h 176"/>
                  <a:gd name="T76" fmla="*/ 105 w 174"/>
                  <a:gd name="T77" fmla="*/ 69 h 176"/>
                  <a:gd name="T78" fmla="*/ 138 w 174"/>
                  <a:gd name="T79" fmla="*/ 69 h 176"/>
                  <a:gd name="T80" fmla="*/ 138 w 174"/>
                  <a:gd name="T81" fmla="*/ 59 h 176"/>
                  <a:gd name="T82" fmla="*/ 138 w 174"/>
                  <a:gd name="T83" fmla="*/ 77 h 176"/>
                  <a:gd name="T84" fmla="*/ 105 w 174"/>
                  <a:gd name="T85" fmla="*/ 77 h 176"/>
                  <a:gd name="T86" fmla="*/ 105 w 174"/>
                  <a:gd name="T87" fmla="*/ 87 h 176"/>
                  <a:gd name="T88" fmla="*/ 138 w 174"/>
                  <a:gd name="T89" fmla="*/ 87 h 176"/>
                  <a:gd name="T90" fmla="*/ 138 w 174"/>
                  <a:gd name="T91" fmla="*/ 77 h 176"/>
                  <a:gd name="T92" fmla="*/ 138 w 174"/>
                  <a:gd name="T93" fmla="*/ 96 h 176"/>
                  <a:gd name="T94" fmla="*/ 105 w 174"/>
                  <a:gd name="T95" fmla="*/ 96 h 176"/>
                  <a:gd name="T96" fmla="*/ 105 w 174"/>
                  <a:gd name="T97" fmla="*/ 106 h 176"/>
                  <a:gd name="T98" fmla="*/ 138 w 174"/>
                  <a:gd name="T99" fmla="*/ 106 h 176"/>
                  <a:gd name="T100" fmla="*/ 138 w 174"/>
                  <a:gd name="T101" fmla="*/ 96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74" h="176">
                    <a:moveTo>
                      <a:pt x="90" y="14"/>
                    </a:moveTo>
                    <a:cubicBezTo>
                      <a:pt x="90" y="0"/>
                      <a:pt x="90" y="0"/>
                      <a:pt x="90" y="0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80" y="14"/>
                      <a:pt x="80" y="14"/>
                      <a:pt x="8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9" y="40"/>
                      <a:pt x="9" y="40"/>
                      <a:pt x="9" y="40"/>
                    </a:cubicBezTo>
                    <a:cubicBezTo>
                      <a:pt x="9" y="138"/>
                      <a:pt x="9" y="138"/>
                      <a:pt x="9" y="138"/>
                    </a:cubicBezTo>
                    <a:cubicBezTo>
                      <a:pt x="70" y="138"/>
                      <a:pt x="70" y="138"/>
                      <a:pt x="70" y="138"/>
                    </a:cubicBezTo>
                    <a:cubicBezTo>
                      <a:pt x="33" y="168"/>
                      <a:pt x="33" y="168"/>
                      <a:pt x="33" y="168"/>
                    </a:cubicBezTo>
                    <a:cubicBezTo>
                      <a:pt x="39" y="176"/>
                      <a:pt x="39" y="176"/>
                      <a:pt x="39" y="176"/>
                    </a:cubicBezTo>
                    <a:cubicBezTo>
                      <a:pt x="86" y="138"/>
                      <a:pt x="86" y="138"/>
                      <a:pt x="86" y="138"/>
                    </a:cubicBezTo>
                    <a:cubicBezTo>
                      <a:pt x="86" y="138"/>
                      <a:pt x="86" y="138"/>
                      <a:pt x="86" y="138"/>
                    </a:cubicBezTo>
                    <a:cubicBezTo>
                      <a:pt x="133" y="176"/>
                      <a:pt x="133" y="176"/>
                      <a:pt x="133" y="176"/>
                    </a:cubicBezTo>
                    <a:cubicBezTo>
                      <a:pt x="140" y="168"/>
                      <a:pt x="140" y="168"/>
                      <a:pt x="140" y="168"/>
                    </a:cubicBezTo>
                    <a:cubicBezTo>
                      <a:pt x="102" y="138"/>
                      <a:pt x="102" y="138"/>
                      <a:pt x="102" y="138"/>
                    </a:cubicBezTo>
                    <a:cubicBezTo>
                      <a:pt x="164" y="138"/>
                      <a:pt x="164" y="138"/>
                      <a:pt x="164" y="138"/>
                    </a:cubicBezTo>
                    <a:cubicBezTo>
                      <a:pt x="164" y="40"/>
                      <a:pt x="164" y="40"/>
                      <a:pt x="164" y="40"/>
                    </a:cubicBezTo>
                    <a:cubicBezTo>
                      <a:pt x="174" y="40"/>
                      <a:pt x="174" y="40"/>
                      <a:pt x="174" y="40"/>
                    </a:cubicBezTo>
                    <a:cubicBezTo>
                      <a:pt x="174" y="14"/>
                      <a:pt x="174" y="14"/>
                      <a:pt x="174" y="14"/>
                    </a:cubicBezTo>
                    <a:lnTo>
                      <a:pt x="90" y="14"/>
                    </a:lnTo>
                    <a:close/>
                    <a:moveTo>
                      <a:pt x="154" y="128"/>
                    </a:moveTo>
                    <a:cubicBezTo>
                      <a:pt x="19" y="128"/>
                      <a:pt x="19" y="128"/>
                      <a:pt x="19" y="128"/>
                    </a:cubicBezTo>
                    <a:cubicBezTo>
                      <a:pt x="19" y="40"/>
                      <a:pt x="19" y="40"/>
                      <a:pt x="19" y="40"/>
                    </a:cubicBezTo>
                    <a:cubicBezTo>
                      <a:pt x="154" y="40"/>
                      <a:pt x="154" y="40"/>
                      <a:pt x="154" y="40"/>
                    </a:cubicBezTo>
                    <a:lnTo>
                      <a:pt x="154" y="128"/>
                    </a:lnTo>
                    <a:close/>
                    <a:moveTo>
                      <a:pt x="51" y="105"/>
                    </a:moveTo>
                    <a:cubicBezTo>
                      <a:pt x="51" y="79"/>
                      <a:pt x="51" y="79"/>
                      <a:pt x="51" y="79"/>
                    </a:cubicBezTo>
                    <a:cubicBezTo>
                      <a:pt x="77" y="79"/>
                      <a:pt x="77" y="79"/>
                      <a:pt x="77" y="79"/>
                    </a:cubicBezTo>
                    <a:cubicBezTo>
                      <a:pt x="77" y="65"/>
                      <a:pt x="66" y="53"/>
                      <a:pt x="51" y="53"/>
                    </a:cubicBezTo>
                    <a:cubicBezTo>
                      <a:pt x="37" y="53"/>
                      <a:pt x="25" y="65"/>
                      <a:pt x="25" y="79"/>
                    </a:cubicBezTo>
                    <a:cubicBezTo>
                      <a:pt x="25" y="94"/>
                      <a:pt x="37" y="105"/>
                      <a:pt x="51" y="105"/>
                    </a:cubicBezTo>
                    <a:close/>
                    <a:moveTo>
                      <a:pt x="59" y="112"/>
                    </a:moveTo>
                    <a:cubicBezTo>
                      <a:pt x="73" y="112"/>
                      <a:pt x="85" y="101"/>
                      <a:pt x="85" y="86"/>
                    </a:cubicBezTo>
                    <a:cubicBezTo>
                      <a:pt x="59" y="86"/>
                      <a:pt x="59" y="86"/>
                      <a:pt x="59" y="86"/>
                    </a:cubicBezTo>
                    <a:lnTo>
                      <a:pt x="59" y="112"/>
                    </a:lnTo>
                    <a:close/>
                    <a:moveTo>
                      <a:pt x="138" y="59"/>
                    </a:moveTo>
                    <a:cubicBezTo>
                      <a:pt x="105" y="59"/>
                      <a:pt x="105" y="59"/>
                      <a:pt x="105" y="59"/>
                    </a:cubicBezTo>
                    <a:cubicBezTo>
                      <a:pt x="105" y="69"/>
                      <a:pt x="105" y="69"/>
                      <a:pt x="105" y="69"/>
                    </a:cubicBezTo>
                    <a:cubicBezTo>
                      <a:pt x="138" y="69"/>
                      <a:pt x="138" y="69"/>
                      <a:pt x="138" y="69"/>
                    </a:cubicBezTo>
                    <a:lnTo>
                      <a:pt x="138" y="59"/>
                    </a:lnTo>
                    <a:close/>
                    <a:moveTo>
                      <a:pt x="138" y="77"/>
                    </a:moveTo>
                    <a:cubicBezTo>
                      <a:pt x="105" y="77"/>
                      <a:pt x="105" y="77"/>
                      <a:pt x="105" y="77"/>
                    </a:cubicBezTo>
                    <a:cubicBezTo>
                      <a:pt x="105" y="87"/>
                      <a:pt x="105" y="87"/>
                      <a:pt x="105" y="87"/>
                    </a:cubicBezTo>
                    <a:cubicBezTo>
                      <a:pt x="138" y="87"/>
                      <a:pt x="138" y="87"/>
                      <a:pt x="138" y="87"/>
                    </a:cubicBezTo>
                    <a:lnTo>
                      <a:pt x="138" y="77"/>
                    </a:lnTo>
                    <a:close/>
                    <a:moveTo>
                      <a:pt x="138" y="96"/>
                    </a:moveTo>
                    <a:cubicBezTo>
                      <a:pt x="105" y="96"/>
                      <a:pt x="105" y="96"/>
                      <a:pt x="105" y="96"/>
                    </a:cubicBezTo>
                    <a:cubicBezTo>
                      <a:pt x="105" y="106"/>
                      <a:pt x="105" y="106"/>
                      <a:pt x="105" y="106"/>
                    </a:cubicBezTo>
                    <a:cubicBezTo>
                      <a:pt x="138" y="106"/>
                      <a:pt x="138" y="106"/>
                      <a:pt x="138" y="106"/>
                    </a:cubicBezTo>
                    <a:lnTo>
                      <a:pt x="138" y="96"/>
                    </a:lnTo>
                    <a:close/>
                  </a:path>
                </a:pathLst>
              </a:custGeom>
              <a:solidFill>
                <a:srgbClr val="00B0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68" tIns="34284" rIns="68568" bIns="34284" numCol="1" anchor="t" anchorCtr="0" compatLnSpc="1"/>
              <a:p>
                <a:endParaRPr lang="zh-CN" altLang="en-US" sz="1800" dirty="0">
                  <a:latin typeface="印品黑体" panose="00000500000000000000" pitchFamily="2" charset="-122"/>
                  <a:ea typeface="印品黑体" panose="00000500000000000000" pitchFamily="2" charset="-122"/>
                </a:endParaRPr>
              </a:p>
            </p:txBody>
          </p:sp>
          <p:sp>
            <p:nvSpPr>
              <p:cNvPr id="79" name="Freeform 40"/>
              <p:cNvSpPr>
                <a:spLocks noEditPoints="1"/>
              </p:cNvSpPr>
              <p:nvPr/>
            </p:nvSpPr>
            <p:spPr bwMode="auto">
              <a:xfrm>
                <a:off x="9999" y="2073"/>
                <a:ext cx="428" cy="677"/>
              </a:xfrm>
              <a:custGeom>
                <a:avLst/>
                <a:gdLst>
                  <a:gd name="T0" fmla="*/ 253 w 490"/>
                  <a:gd name="T1" fmla="*/ 737 h 775"/>
                  <a:gd name="T2" fmla="*/ 211 w 490"/>
                  <a:gd name="T3" fmla="*/ 775 h 775"/>
                  <a:gd name="T4" fmla="*/ 175 w 490"/>
                  <a:gd name="T5" fmla="*/ 762 h 775"/>
                  <a:gd name="T6" fmla="*/ 161 w 490"/>
                  <a:gd name="T7" fmla="*/ 762 h 775"/>
                  <a:gd name="T8" fmla="*/ 125 w 490"/>
                  <a:gd name="T9" fmla="*/ 775 h 775"/>
                  <a:gd name="T10" fmla="*/ 84 w 490"/>
                  <a:gd name="T11" fmla="*/ 737 h 775"/>
                  <a:gd name="T12" fmla="*/ 76 w 490"/>
                  <a:gd name="T13" fmla="*/ 475 h 775"/>
                  <a:gd name="T14" fmla="*/ 65 w 490"/>
                  <a:gd name="T15" fmla="*/ 474 h 775"/>
                  <a:gd name="T16" fmla="*/ 21 w 490"/>
                  <a:gd name="T17" fmla="*/ 441 h 775"/>
                  <a:gd name="T18" fmla="*/ 19 w 490"/>
                  <a:gd name="T19" fmla="*/ 217 h 775"/>
                  <a:gd name="T20" fmla="*/ 48 w 490"/>
                  <a:gd name="T21" fmla="*/ 192 h 775"/>
                  <a:gd name="T22" fmla="*/ 121 w 490"/>
                  <a:gd name="T23" fmla="*/ 183 h 775"/>
                  <a:gd name="T24" fmla="*/ 132 w 490"/>
                  <a:gd name="T25" fmla="*/ 189 h 775"/>
                  <a:gd name="T26" fmla="*/ 168 w 490"/>
                  <a:gd name="T27" fmla="*/ 243 h 775"/>
                  <a:gd name="T28" fmla="*/ 204 w 490"/>
                  <a:gd name="T29" fmla="*/ 189 h 775"/>
                  <a:gd name="T30" fmla="*/ 216 w 490"/>
                  <a:gd name="T31" fmla="*/ 183 h 775"/>
                  <a:gd name="T32" fmla="*/ 257 w 490"/>
                  <a:gd name="T33" fmla="*/ 188 h 775"/>
                  <a:gd name="T34" fmla="*/ 293 w 490"/>
                  <a:gd name="T35" fmla="*/ 205 h 775"/>
                  <a:gd name="T36" fmla="*/ 331 w 490"/>
                  <a:gd name="T37" fmla="*/ 251 h 775"/>
                  <a:gd name="T38" fmla="*/ 339 w 490"/>
                  <a:gd name="T39" fmla="*/ 259 h 775"/>
                  <a:gd name="T40" fmla="*/ 355 w 490"/>
                  <a:gd name="T41" fmla="*/ 261 h 775"/>
                  <a:gd name="T42" fmla="*/ 362 w 490"/>
                  <a:gd name="T43" fmla="*/ 256 h 775"/>
                  <a:gd name="T44" fmla="*/ 406 w 490"/>
                  <a:gd name="T45" fmla="*/ 223 h 775"/>
                  <a:gd name="T46" fmla="*/ 452 w 490"/>
                  <a:gd name="T47" fmla="*/ 284 h 775"/>
                  <a:gd name="T48" fmla="*/ 405 w 490"/>
                  <a:gd name="T49" fmla="*/ 318 h 775"/>
                  <a:gd name="T50" fmla="*/ 357 w 490"/>
                  <a:gd name="T51" fmla="*/ 346 h 775"/>
                  <a:gd name="T52" fmla="*/ 321 w 490"/>
                  <a:gd name="T53" fmla="*/ 343 h 775"/>
                  <a:gd name="T54" fmla="*/ 275 w 490"/>
                  <a:gd name="T55" fmla="*/ 302 h 775"/>
                  <a:gd name="T56" fmla="*/ 265 w 490"/>
                  <a:gd name="T57" fmla="*/ 291 h 775"/>
                  <a:gd name="T58" fmla="*/ 253 w 490"/>
                  <a:gd name="T59" fmla="*/ 737 h 775"/>
                  <a:gd name="T60" fmla="*/ 170 w 490"/>
                  <a:gd name="T61" fmla="*/ 1 h 775"/>
                  <a:gd name="T62" fmla="*/ 236 w 490"/>
                  <a:gd name="T63" fmla="*/ 74 h 775"/>
                  <a:gd name="T64" fmla="*/ 167 w 490"/>
                  <a:gd name="T65" fmla="*/ 159 h 775"/>
                  <a:gd name="T66" fmla="*/ 100 w 490"/>
                  <a:gd name="T67" fmla="*/ 71 h 775"/>
                  <a:gd name="T68" fmla="*/ 170 w 490"/>
                  <a:gd name="T69" fmla="*/ 1 h 7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90" h="775">
                    <a:moveTo>
                      <a:pt x="253" y="737"/>
                    </a:moveTo>
                    <a:cubicBezTo>
                      <a:pt x="252" y="758"/>
                      <a:pt x="230" y="775"/>
                      <a:pt x="211" y="775"/>
                    </a:cubicBezTo>
                    <a:cubicBezTo>
                      <a:pt x="198" y="775"/>
                      <a:pt x="182" y="770"/>
                      <a:pt x="175" y="762"/>
                    </a:cubicBezTo>
                    <a:cubicBezTo>
                      <a:pt x="172" y="757"/>
                      <a:pt x="165" y="757"/>
                      <a:pt x="161" y="762"/>
                    </a:cubicBezTo>
                    <a:cubicBezTo>
                      <a:pt x="155" y="770"/>
                      <a:pt x="138" y="775"/>
                      <a:pt x="125" y="775"/>
                    </a:cubicBezTo>
                    <a:cubicBezTo>
                      <a:pt x="106" y="775"/>
                      <a:pt x="85" y="758"/>
                      <a:pt x="84" y="737"/>
                    </a:cubicBezTo>
                    <a:cubicBezTo>
                      <a:pt x="76" y="475"/>
                      <a:pt x="76" y="475"/>
                      <a:pt x="76" y="475"/>
                    </a:cubicBezTo>
                    <a:cubicBezTo>
                      <a:pt x="65" y="474"/>
                      <a:pt x="65" y="474"/>
                      <a:pt x="65" y="474"/>
                    </a:cubicBezTo>
                    <a:cubicBezTo>
                      <a:pt x="47" y="472"/>
                      <a:pt x="24" y="459"/>
                      <a:pt x="21" y="441"/>
                    </a:cubicBezTo>
                    <a:cubicBezTo>
                      <a:pt x="0" y="331"/>
                      <a:pt x="4" y="332"/>
                      <a:pt x="19" y="217"/>
                    </a:cubicBezTo>
                    <a:cubicBezTo>
                      <a:pt x="21" y="209"/>
                      <a:pt x="31" y="194"/>
                      <a:pt x="48" y="192"/>
                    </a:cubicBezTo>
                    <a:cubicBezTo>
                      <a:pt x="121" y="183"/>
                      <a:pt x="121" y="183"/>
                      <a:pt x="121" y="183"/>
                    </a:cubicBezTo>
                    <a:cubicBezTo>
                      <a:pt x="125" y="183"/>
                      <a:pt x="130" y="185"/>
                      <a:pt x="132" y="189"/>
                    </a:cubicBezTo>
                    <a:cubicBezTo>
                      <a:pt x="168" y="243"/>
                      <a:pt x="168" y="243"/>
                      <a:pt x="168" y="243"/>
                    </a:cubicBezTo>
                    <a:cubicBezTo>
                      <a:pt x="204" y="189"/>
                      <a:pt x="204" y="189"/>
                      <a:pt x="204" y="189"/>
                    </a:cubicBezTo>
                    <a:cubicBezTo>
                      <a:pt x="207" y="185"/>
                      <a:pt x="211" y="183"/>
                      <a:pt x="216" y="183"/>
                    </a:cubicBezTo>
                    <a:cubicBezTo>
                      <a:pt x="257" y="188"/>
                      <a:pt x="257" y="188"/>
                      <a:pt x="257" y="188"/>
                    </a:cubicBezTo>
                    <a:cubicBezTo>
                      <a:pt x="278" y="191"/>
                      <a:pt x="285" y="196"/>
                      <a:pt x="293" y="205"/>
                    </a:cubicBezTo>
                    <a:cubicBezTo>
                      <a:pt x="307" y="223"/>
                      <a:pt x="320" y="239"/>
                      <a:pt x="331" y="251"/>
                    </a:cubicBezTo>
                    <a:cubicBezTo>
                      <a:pt x="334" y="254"/>
                      <a:pt x="336" y="257"/>
                      <a:pt x="339" y="259"/>
                    </a:cubicBezTo>
                    <a:cubicBezTo>
                      <a:pt x="343" y="264"/>
                      <a:pt x="350" y="264"/>
                      <a:pt x="355" y="261"/>
                    </a:cubicBezTo>
                    <a:cubicBezTo>
                      <a:pt x="357" y="259"/>
                      <a:pt x="360" y="258"/>
                      <a:pt x="362" y="256"/>
                    </a:cubicBezTo>
                    <a:cubicBezTo>
                      <a:pt x="373" y="248"/>
                      <a:pt x="393" y="233"/>
                      <a:pt x="406" y="223"/>
                    </a:cubicBezTo>
                    <a:cubicBezTo>
                      <a:pt x="442" y="195"/>
                      <a:pt x="490" y="255"/>
                      <a:pt x="452" y="284"/>
                    </a:cubicBezTo>
                    <a:cubicBezTo>
                      <a:pt x="438" y="294"/>
                      <a:pt x="418" y="310"/>
                      <a:pt x="405" y="318"/>
                    </a:cubicBezTo>
                    <a:cubicBezTo>
                      <a:pt x="386" y="332"/>
                      <a:pt x="369" y="342"/>
                      <a:pt x="357" y="346"/>
                    </a:cubicBezTo>
                    <a:cubicBezTo>
                      <a:pt x="346" y="351"/>
                      <a:pt x="332" y="351"/>
                      <a:pt x="321" y="343"/>
                    </a:cubicBezTo>
                    <a:cubicBezTo>
                      <a:pt x="305" y="333"/>
                      <a:pt x="291" y="320"/>
                      <a:pt x="275" y="302"/>
                    </a:cubicBezTo>
                    <a:cubicBezTo>
                      <a:pt x="272" y="299"/>
                      <a:pt x="269" y="295"/>
                      <a:pt x="265" y="291"/>
                    </a:cubicBezTo>
                    <a:cubicBezTo>
                      <a:pt x="253" y="737"/>
                      <a:pt x="253" y="737"/>
                      <a:pt x="253" y="737"/>
                    </a:cubicBezTo>
                    <a:close/>
                    <a:moveTo>
                      <a:pt x="170" y="1"/>
                    </a:moveTo>
                    <a:cubicBezTo>
                      <a:pt x="207" y="2"/>
                      <a:pt x="237" y="34"/>
                      <a:pt x="236" y="74"/>
                    </a:cubicBezTo>
                    <a:cubicBezTo>
                      <a:pt x="235" y="113"/>
                      <a:pt x="204" y="160"/>
                      <a:pt x="167" y="159"/>
                    </a:cubicBezTo>
                    <a:cubicBezTo>
                      <a:pt x="129" y="159"/>
                      <a:pt x="100" y="110"/>
                      <a:pt x="100" y="71"/>
                    </a:cubicBezTo>
                    <a:cubicBezTo>
                      <a:pt x="101" y="32"/>
                      <a:pt x="132" y="0"/>
                      <a:pt x="170" y="1"/>
                    </a:cubicBezTo>
                    <a:close/>
                  </a:path>
                </a:pathLst>
              </a:custGeom>
              <a:solidFill>
                <a:srgbClr val="00B0F0"/>
              </a:solidFill>
              <a:ln>
                <a:noFill/>
              </a:ln>
            </p:spPr>
            <p:txBody>
              <a:bodyPr vert="horz" wrap="square" lIns="91412" tIns="45706" rIns="91412" bIns="45706" numCol="1" anchor="t" anchorCtr="0" compatLnSpc="1"/>
              <a:p>
                <a:endParaRPr lang="zh-CN" altLang="en-US" sz="1800" dirty="0">
                  <a:latin typeface="印品黑体" panose="00000500000000000000" pitchFamily="2" charset="-122"/>
                  <a:ea typeface="印品黑体" panose="00000500000000000000" pitchFamily="2" charset="-122"/>
                </a:endParaRPr>
              </a:p>
            </p:txBody>
          </p:sp>
        </p:grpSp>
      </p:grpSp>
    </p:spTree>
    <p:custDataLst>
      <p:tags r:id="rId15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838200" y="499745"/>
            <a:ext cx="10515600" cy="1325563"/>
          </a:xfrm>
          <a:effectLst/>
          <a:scene3d>
            <a:camera prst="orthographicFront"/>
            <a:lightRig rig="threePt" dir="t"/>
          </a:scene3d>
          <a:sp3d extrusionH="12700"/>
        </p:spPr>
        <p:txBody>
          <a:bodyPr/>
          <a:p>
            <a:pPr algn="l"/>
            <a:r>
              <a:rPr lang="zh-CN" altLang="en-US" b="1">
                <a:solidFill>
                  <a:schemeClr val="accent5"/>
                </a:solidFill>
                <a:sym typeface="+mn-ea"/>
              </a:rPr>
              <a:t>四、</a:t>
            </a:r>
            <a:r>
              <a:rPr lang="zh-CN" altLang="en-US" b="1">
                <a:solidFill>
                  <a:schemeClr val="accent5"/>
                </a:solidFill>
                <a:sym typeface="+mn-ea"/>
              </a:rPr>
              <a:t>取得的开放成果及其实施价值</a:t>
            </a:r>
            <a:endParaRPr lang="zh-CN" altLang="en-US" b="1">
              <a:solidFill>
                <a:schemeClr val="accent5"/>
              </a:solidFill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1393190" y="1825625"/>
            <a:ext cx="9960610" cy="4232275"/>
          </a:xfrm>
        </p:spPr>
        <p:txBody>
          <a:bodyPr/>
          <a:p>
            <a:pPr marL="507365" indent="-507365" algn="l">
              <a:lnSpc>
                <a:spcPct val="150000"/>
              </a:lnSpc>
              <a:buClr>
                <a:srgbClr val="F25BF4"/>
              </a:buClr>
              <a:buSzTx/>
              <a:buFont typeface="Wingdings" panose="05000000000000000000" charset="0"/>
              <a:buChar char="n"/>
            </a:pPr>
            <a:r>
              <a:rPr lang="zh-CN" altLang="en-US" sz="3200" b="1">
                <a:solidFill>
                  <a:srgbClr val="17C913"/>
                </a:solidFill>
              </a:rPr>
              <a:t>线上线下混合式教学，受益面广</a:t>
            </a:r>
            <a:r>
              <a:rPr lang="zh-CN" altLang="en-US" sz="3200" b="1">
                <a:solidFill>
                  <a:srgbClr val="17C913"/>
                </a:solidFill>
              </a:rPr>
              <a:t>；</a:t>
            </a:r>
            <a:endParaRPr lang="zh-CN" altLang="en-US" sz="3200" b="1">
              <a:solidFill>
                <a:srgbClr val="17C913"/>
              </a:solidFill>
            </a:endParaRPr>
          </a:p>
          <a:p>
            <a:pPr marL="507365" indent="-507365" algn="l">
              <a:lnSpc>
                <a:spcPct val="150000"/>
              </a:lnSpc>
              <a:buClr>
                <a:srgbClr val="F25BF4"/>
              </a:buClr>
              <a:buSzTx/>
              <a:buFont typeface="Wingdings" panose="05000000000000000000" charset="0"/>
              <a:buChar char="n"/>
            </a:pPr>
            <a:r>
              <a:rPr lang="zh-CN" altLang="en-US" sz="3200" b="1">
                <a:solidFill>
                  <a:srgbClr val="17C913"/>
                </a:solidFill>
              </a:rPr>
              <a:t>课堂翻转学习、课程思政教学效果明显</a:t>
            </a:r>
            <a:endParaRPr lang="zh-CN" altLang="en-US" sz="3200" b="1">
              <a:solidFill>
                <a:srgbClr val="17C913"/>
              </a:solidFill>
            </a:endParaRPr>
          </a:p>
          <a:p>
            <a:pPr marL="507365" indent="-507365" algn="l">
              <a:lnSpc>
                <a:spcPct val="150000"/>
              </a:lnSpc>
              <a:buClr>
                <a:srgbClr val="F25BF4"/>
              </a:buClr>
              <a:buSzTx/>
              <a:buFont typeface="Wingdings" panose="05000000000000000000" charset="0"/>
              <a:buChar char="n"/>
            </a:pPr>
            <a:r>
              <a:rPr lang="zh-CN" altLang="en-US" sz="3200" b="1">
                <a:solidFill>
                  <a:srgbClr val="17C913"/>
                </a:solidFill>
              </a:rPr>
              <a:t>参加教学研讨和合作交流，扩大学校影响</a:t>
            </a:r>
            <a:endParaRPr lang="zh-CN" altLang="en-US" sz="3200" b="1">
              <a:solidFill>
                <a:srgbClr val="17C913"/>
              </a:solidFill>
            </a:endParaRPr>
          </a:p>
          <a:p>
            <a:pPr marL="507365" indent="-507365" algn="l">
              <a:lnSpc>
                <a:spcPct val="150000"/>
              </a:lnSpc>
              <a:buClr>
                <a:srgbClr val="F25BF4"/>
              </a:buClr>
              <a:buSzTx/>
              <a:buFont typeface="Wingdings" panose="05000000000000000000" charset="0"/>
              <a:buChar char="n"/>
            </a:pPr>
            <a:r>
              <a:rPr lang="zh-CN" altLang="en-US" sz="3200" b="1">
                <a:solidFill>
                  <a:srgbClr val="17C913"/>
                </a:solidFill>
              </a:rPr>
              <a:t>获省级、学校教学嘉奖,对基础化学教学起带动和示范作用</a:t>
            </a:r>
            <a:endParaRPr lang="zh-CN" altLang="en-US" sz="3200" b="1">
              <a:solidFill>
                <a:srgbClr val="17C913"/>
              </a:solidFill>
            </a:endParaRPr>
          </a:p>
        </p:txBody>
      </p:sp>
      <p:pic>
        <p:nvPicPr>
          <p:cNvPr id="27" name="图片 26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73611" y="6064597"/>
            <a:ext cx="3621063" cy="804957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IMG_20230927_14482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500" y="836930"/>
            <a:ext cx="3772535" cy="1709420"/>
          </a:xfrm>
          <a:prstGeom prst="rect">
            <a:avLst/>
          </a:prstGeom>
        </p:spPr>
      </p:pic>
      <p:pic>
        <p:nvPicPr>
          <p:cNvPr id="5" name="图片 4" descr="IMG_20230927_14343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65600" y="786130"/>
            <a:ext cx="3771900" cy="1708785"/>
          </a:xfrm>
          <a:prstGeom prst="rect">
            <a:avLst/>
          </a:prstGeom>
        </p:spPr>
      </p:pic>
      <p:pic>
        <p:nvPicPr>
          <p:cNvPr id="6" name="图片 5" descr="IMG_20230927_14364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86750" y="786130"/>
            <a:ext cx="3670300" cy="1663065"/>
          </a:xfrm>
          <a:prstGeom prst="rect">
            <a:avLst/>
          </a:prstGeom>
        </p:spPr>
      </p:pic>
      <p:pic>
        <p:nvPicPr>
          <p:cNvPr id="7" name="图片 6" descr="IMG_20230927_14493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600" y="2934970"/>
            <a:ext cx="3696335" cy="1675130"/>
          </a:xfrm>
          <a:prstGeom prst="rect">
            <a:avLst/>
          </a:prstGeom>
        </p:spPr>
      </p:pic>
      <p:pic>
        <p:nvPicPr>
          <p:cNvPr id="8" name="图片 7" descr="IMG_20230927_15112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39883" y="2849880"/>
            <a:ext cx="3823335" cy="1732280"/>
          </a:xfrm>
          <a:prstGeom prst="rect">
            <a:avLst/>
          </a:prstGeom>
        </p:spPr>
      </p:pic>
      <p:pic>
        <p:nvPicPr>
          <p:cNvPr id="9" name="图片 8" descr="IMG_20230927_15214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171815" y="2809240"/>
            <a:ext cx="3900170" cy="1767205"/>
          </a:xfrm>
          <a:prstGeom prst="rect">
            <a:avLst/>
          </a:prstGeom>
        </p:spPr>
      </p:pic>
      <p:pic>
        <p:nvPicPr>
          <p:cNvPr id="10" name="图片 9" descr="IMG_20230927_1532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8418" y="4998720"/>
            <a:ext cx="3822700" cy="1732280"/>
          </a:xfrm>
          <a:prstGeom prst="rect">
            <a:avLst/>
          </a:prstGeom>
        </p:spPr>
      </p:pic>
      <p:pic>
        <p:nvPicPr>
          <p:cNvPr id="11" name="图片 10" descr="IMG_20230927_15474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114483" y="4937125"/>
            <a:ext cx="3874135" cy="1755775"/>
          </a:xfrm>
          <a:prstGeom prst="rect">
            <a:avLst/>
          </a:prstGeom>
        </p:spPr>
      </p:pic>
      <p:pic>
        <p:nvPicPr>
          <p:cNvPr id="12" name="图片 11" descr="IMG_20230927_15361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292783" y="4936490"/>
            <a:ext cx="3658235" cy="1696085"/>
          </a:xfrm>
          <a:prstGeom prst="rect">
            <a:avLst/>
          </a:prstGeo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" name="图片 8" descr="郑兰荪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7559675" y="866775"/>
            <a:ext cx="4290695" cy="2295525"/>
          </a:xfrm>
          <a:prstGeom prst="rect">
            <a:avLst/>
          </a:prstGeom>
        </p:spPr>
      </p:pic>
      <p:pic>
        <p:nvPicPr>
          <p:cNvPr id="10" name="图片 9" descr="王云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228975" y="866775"/>
            <a:ext cx="3916045" cy="2186305"/>
          </a:xfrm>
          <a:prstGeom prst="rect">
            <a:avLst/>
          </a:prstGeom>
        </p:spPr>
      </p:pic>
      <p:pic>
        <p:nvPicPr>
          <p:cNvPr id="11" name="图片 10" descr="孟长功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7605395" y="3325495"/>
            <a:ext cx="4601845" cy="2468245"/>
          </a:xfrm>
          <a:prstGeom prst="rect">
            <a:avLst/>
          </a:prstGeom>
        </p:spPr>
      </p:pic>
      <p:pic>
        <p:nvPicPr>
          <p:cNvPr id="12" name="图片 11" descr="何玲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3228975" y="3279775"/>
            <a:ext cx="4376420" cy="2342515"/>
          </a:xfrm>
          <a:prstGeom prst="rect">
            <a:avLst/>
          </a:prstGeom>
        </p:spPr>
      </p:pic>
      <p:pic>
        <p:nvPicPr>
          <p:cNvPr id="64" name="图片 6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213360" y="352425"/>
            <a:ext cx="2600960" cy="1713230"/>
          </a:xfrm>
          <a:prstGeom prst="rect">
            <a:avLst/>
          </a:prstGeom>
          <a:noFill/>
          <a:ln>
            <a:noFill/>
          </a:ln>
        </p:spPr>
      </p:pic>
      <p:pic>
        <p:nvPicPr>
          <p:cNvPr id="54" name="图片 5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213360" y="2339975"/>
            <a:ext cx="2700020" cy="1676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213360" y="4207510"/>
            <a:ext cx="2754630" cy="2506345"/>
          </a:xfrm>
          <a:prstGeom prst="rect">
            <a:avLst/>
          </a:prstGeo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7" name="图片 2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73611" y="6064597"/>
            <a:ext cx="3621063" cy="804957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147320" y="899160"/>
            <a:ext cx="11933555" cy="4830445"/>
            <a:chOff x="593" y="2043"/>
            <a:chExt cx="18793" cy="7607"/>
          </a:xfrm>
        </p:grpSpPr>
        <p:sp>
          <p:nvSpPr>
            <p:cNvPr id="159" name="Freeform 6"/>
            <p:cNvSpPr/>
            <p:nvPr/>
          </p:nvSpPr>
          <p:spPr bwMode="auto">
            <a:xfrm>
              <a:off x="1725" y="4394"/>
              <a:ext cx="16033" cy="4340"/>
            </a:xfrm>
            <a:custGeom>
              <a:avLst/>
              <a:gdLst>
                <a:gd name="T0" fmla="*/ 4415 w 4902"/>
                <a:gd name="T1" fmla="*/ 13 h 1301"/>
                <a:gd name="T2" fmla="*/ 4658 w 4902"/>
                <a:gd name="T3" fmla="*/ 87 h 1301"/>
                <a:gd name="T4" fmla="*/ 4902 w 4902"/>
                <a:gd name="T5" fmla="*/ 238 h 1301"/>
                <a:gd name="T6" fmla="*/ 4734 w 4902"/>
                <a:gd name="T7" fmla="*/ 139 h 1301"/>
                <a:gd name="T8" fmla="*/ 4492 w 4902"/>
                <a:gd name="T9" fmla="*/ 41 h 1301"/>
                <a:gd name="T10" fmla="*/ 4253 w 4902"/>
                <a:gd name="T11" fmla="*/ 11 h 1301"/>
                <a:gd name="T12" fmla="*/ 3954 w 4902"/>
                <a:gd name="T13" fmla="*/ 55 h 1301"/>
                <a:gd name="T14" fmla="*/ 3670 w 4902"/>
                <a:gd name="T15" fmla="*/ 165 h 1301"/>
                <a:gd name="T16" fmla="*/ 3409 w 4902"/>
                <a:gd name="T17" fmla="*/ 321 h 1301"/>
                <a:gd name="T18" fmla="*/ 3177 w 4902"/>
                <a:gd name="T19" fmla="*/ 495 h 1301"/>
                <a:gd name="T20" fmla="*/ 2982 w 4902"/>
                <a:gd name="T21" fmla="*/ 664 h 1301"/>
                <a:gd name="T22" fmla="*/ 2820 w 4902"/>
                <a:gd name="T23" fmla="*/ 812 h 1301"/>
                <a:gd name="T24" fmla="*/ 2635 w 4902"/>
                <a:gd name="T25" fmla="*/ 977 h 1301"/>
                <a:gd name="T26" fmla="*/ 2426 w 4902"/>
                <a:gd name="T27" fmla="*/ 1134 h 1301"/>
                <a:gd name="T28" fmla="*/ 2204 w 4902"/>
                <a:gd name="T29" fmla="*/ 1255 h 1301"/>
                <a:gd name="T30" fmla="*/ 1973 w 4902"/>
                <a:gd name="T31" fmla="*/ 1301 h 1301"/>
                <a:gd name="T32" fmla="*/ 1822 w 4902"/>
                <a:gd name="T33" fmla="*/ 1277 h 1301"/>
                <a:gd name="T34" fmla="*/ 1675 w 4902"/>
                <a:gd name="T35" fmla="*/ 1198 h 1301"/>
                <a:gd name="T36" fmla="*/ 1532 w 4902"/>
                <a:gd name="T37" fmla="*/ 1056 h 1301"/>
                <a:gd name="T38" fmla="*/ 1397 w 4902"/>
                <a:gd name="T39" fmla="*/ 841 h 1301"/>
                <a:gd name="T40" fmla="*/ 1242 w 4902"/>
                <a:gd name="T41" fmla="*/ 586 h 1301"/>
                <a:gd name="T42" fmla="*/ 1083 w 4902"/>
                <a:gd name="T43" fmla="*/ 409 h 1301"/>
                <a:gd name="T44" fmla="*/ 923 w 4902"/>
                <a:gd name="T45" fmla="*/ 301 h 1301"/>
                <a:gd name="T46" fmla="*/ 762 w 4902"/>
                <a:gd name="T47" fmla="*/ 257 h 1301"/>
                <a:gd name="T48" fmla="*/ 559 w 4902"/>
                <a:gd name="T49" fmla="*/ 275 h 1301"/>
                <a:gd name="T50" fmla="*/ 342 w 4902"/>
                <a:gd name="T51" fmla="*/ 379 h 1301"/>
                <a:gd name="T52" fmla="*/ 137 w 4902"/>
                <a:gd name="T53" fmla="*/ 547 h 1301"/>
                <a:gd name="T54" fmla="*/ 0 w 4902"/>
                <a:gd name="T55" fmla="*/ 676 h 1301"/>
                <a:gd name="T56" fmla="*/ 177 w 4902"/>
                <a:gd name="T57" fmla="*/ 492 h 1301"/>
                <a:gd name="T58" fmla="*/ 367 w 4902"/>
                <a:gd name="T59" fmla="*/ 348 h 1301"/>
                <a:gd name="T60" fmla="*/ 569 w 4902"/>
                <a:gd name="T61" fmla="*/ 260 h 1301"/>
                <a:gd name="T62" fmla="*/ 764 w 4902"/>
                <a:gd name="T63" fmla="*/ 245 h 1301"/>
                <a:gd name="T64" fmla="*/ 927 w 4902"/>
                <a:gd name="T65" fmla="*/ 291 h 1301"/>
                <a:gd name="T66" fmla="*/ 1091 w 4902"/>
                <a:gd name="T67" fmla="*/ 400 h 1301"/>
                <a:gd name="T68" fmla="*/ 1251 w 4902"/>
                <a:gd name="T69" fmla="*/ 578 h 1301"/>
                <a:gd name="T70" fmla="*/ 1407 w 4902"/>
                <a:gd name="T71" fmla="*/ 835 h 1301"/>
                <a:gd name="T72" fmla="*/ 1541 w 4902"/>
                <a:gd name="T73" fmla="*/ 1048 h 1301"/>
                <a:gd name="T74" fmla="*/ 1682 w 4902"/>
                <a:gd name="T75" fmla="*/ 1188 h 1301"/>
                <a:gd name="T76" fmla="*/ 1826 w 4902"/>
                <a:gd name="T77" fmla="*/ 1265 h 1301"/>
                <a:gd name="T78" fmla="*/ 1973 w 4902"/>
                <a:gd name="T79" fmla="*/ 1289 h 1301"/>
                <a:gd name="T80" fmla="*/ 2199 w 4902"/>
                <a:gd name="T81" fmla="*/ 1243 h 1301"/>
                <a:gd name="T82" fmla="*/ 2421 w 4902"/>
                <a:gd name="T83" fmla="*/ 1125 h 1301"/>
                <a:gd name="T84" fmla="*/ 2627 w 4902"/>
                <a:gd name="T85" fmla="*/ 968 h 1301"/>
                <a:gd name="T86" fmla="*/ 2811 w 4902"/>
                <a:gd name="T87" fmla="*/ 803 h 1301"/>
                <a:gd name="T88" fmla="*/ 2975 w 4902"/>
                <a:gd name="T89" fmla="*/ 655 h 1301"/>
                <a:gd name="T90" fmla="*/ 3169 w 4902"/>
                <a:gd name="T91" fmla="*/ 486 h 1301"/>
                <a:gd name="T92" fmla="*/ 3403 w 4902"/>
                <a:gd name="T93" fmla="*/ 310 h 1301"/>
                <a:gd name="T94" fmla="*/ 3664 w 4902"/>
                <a:gd name="T95" fmla="*/ 154 h 1301"/>
                <a:gd name="T96" fmla="*/ 3951 w 4902"/>
                <a:gd name="T97" fmla="*/ 43 h 1301"/>
                <a:gd name="T98" fmla="*/ 4253 w 4902"/>
                <a:gd name="T99" fmla="*/ 0 h 1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4902" h="1301">
                  <a:moveTo>
                    <a:pt x="4253" y="0"/>
                  </a:moveTo>
                  <a:lnTo>
                    <a:pt x="4333" y="3"/>
                  </a:lnTo>
                  <a:lnTo>
                    <a:pt x="4415" y="13"/>
                  </a:lnTo>
                  <a:lnTo>
                    <a:pt x="4495" y="29"/>
                  </a:lnTo>
                  <a:lnTo>
                    <a:pt x="4577" y="55"/>
                  </a:lnTo>
                  <a:lnTo>
                    <a:pt x="4658" y="87"/>
                  </a:lnTo>
                  <a:lnTo>
                    <a:pt x="4740" y="129"/>
                  </a:lnTo>
                  <a:lnTo>
                    <a:pt x="4822" y="178"/>
                  </a:lnTo>
                  <a:lnTo>
                    <a:pt x="4902" y="238"/>
                  </a:lnTo>
                  <a:lnTo>
                    <a:pt x="4895" y="246"/>
                  </a:lnTo>
                  <a:lnTo>
                    <a:pt x="4814" y="188"/>
                  </a:lnTo>
                  <a:lnTo>
                    <a:pt x="4734" y="139"/>
                  </a:lnTo>
                  <a:lnTo>
                    <a:pt x="4654" y="98"/>
                  </a:lnTo>
                  <a:lnTo>
                    <a:pt x="4572" y="66"/>
                  </a:lnTo>
                  <a:lnTo>
                    <a:pt x="4492" y="41"/>
                  </a:lnTo>
                  <a:lnTo>
                    <a:pt x="4412" y="25"/>
                  </a:lnTo>
                  <a:lnTo>
                    <a:pt x="4333" y="14"/>
                  </a:lnTo>
                  <a:lnTo>
                    <a:pt x="4253" y="11"/>
                  </a:lnTo>
                  <a:lnTo>
                    <a:pt x="4152" y="16"/>
                  </a:lnTo>
                  <a:lnTo>
                    <a:pt x="4052" y="31"/>
                  </a:lnTo>
                  <a:lnTo>
                    <a:pt x="3954" y="55"/>
                  </a:lnTo>
                  <a:lnTo>
                    <a:pt x="3857" y="84"/>
                  </a:lnTo>
                  <a:lnTo>
                    <a:pt x="3762" y="121"/>
                  </a:lnTo>
                  <a:lnTo>
                    <a:pt x="3670" y="165"/>
                  </a:lnTo>
                  <a:lnTo>
                    <a:pt x="3580" y="214"/>
                  </a:lnTo>
                  <a:lnTo>
                    <a:pt x="3493" y="266"/>
                  </a:lnTo>
                  <a:lnTo>
                    <a:pt x="3409" y="321"/>
                  </a:lnTo>
                  <a:lnTo>
                    <a:pt x="3328" y="377"/>
                  </a:lnTo>
                  <a:lnTo>
                    <a:pt x="3251" y="437"/>
                  </a:lnTo>
                  <a:lnTo>
                    <a:pt x="3177" y="495"/>
                  </a:lnTo>
                  <a:lnTo>
                    <a:pt x="3109" y="553"/>
                  </a:lnTo>
                  <a:lnTo>
                    <a:pt x="3043" y="609"/>
                  </a:lnTo>
                  <a:lnTo>
                    <a:pt x="2982" y="664"/>
                  </a:lnTo>
                  <a:lnTo>
                    <a:pt x="2926" y="715"/>
                  </a:lnTo>
                  <a:lnTo>
                    <a:pt x="2875" y="761"/>
                  </a:lnTo>
                  <a:lnTo>
                    <a:pt x="2820" y="812"/>
                  </a:lnTo>
                  <a:lnTo>
                    <a:pt x="2761" y="865"/>
                  </a:lnTo>
                  <a:lnTo>
                    <a:pt x="2700" y="920"/>
                  </a:lnTo>
                  <a:lnTo>
                    <a:pt x="2635" y="977"/>
                  </a:lnTo>
                  <a:lnTo>
                    <a:pt x="2568" y="1032"/>
                  </a:lnTo>
                  <a:lnTo>
                    <a:pt x="2498" y="1085"/>
                  </a:lnTo>
                  <a:lnTo>
                    <a:pt x="2426" y="1134"/>
                  </a:lnTo>
                  <a:lnTo>
                    <a:pt x="2354" y="1181"/>
                  </a:lnTo>
                  <a:lnTo>
                    <a:pt x="2279" y="1221"/>
                  </a:lnTo>
                  <a:lnTo>
                    <a:pt x="2204" y="1255"/>
                  </a:lnTo>
                  <a:lnTo>
                    <a:pt x="2128" y="1280"/>
                  </a:lnTo>
                  <a:lnTo>
                    <a:pt x="2051" y="1297"/>
                  </a:lnTo>
                  <a:lnTo>
                    <a:pt x="1973" y="1301"/>
                  </a:lnTo>
                  <a:lnTo>
                    <a:pt x="1923" y="1300"/>
                  </a:lnTo>
                  <a:lnTo>
                    <a:pt x="1872" y="1291"/>
                  </a:lnTo>
                  <a:lnTo>
                    <a:pt x="1822" y="1277"/>
                  </a:lnTo>
                  <a:lnTo>
                    <a:pt x="1773" y="1258"/>
                  </a:lnTo>
                  <a:lnTo>
                    <a:pt x="1724" y="1231"/>
                  </a:lnTo>
                  <a:lnTo>
                    <a:pt x="1675" y="1198"/>
                  </a:lnTo>
                  <a:lnTo>
                    <a:pt x="1626" y="1158"/>
                  </a:lnTo>
                  <a:lnTo>
                    <a:pt x="1578" y="1111"/>
                  </a:lnTo>
                  <a:lnTo>
                    <a:pt x="1532" y="1056"/>
                  </a:lnTo>
                  <a:lnTo>
                    <a:pt x="1486" y="993"/>
                  </a:lnTo>
                  <a:lnTo>
                    <a:pt x="1441" y="922"/>
                  </a:lnTo>
                  <a:lnTo>
                    <a:pt x="1397" y="841"/>
                  </a:lnTo>
                  <a:lnTo>
                    <a:pt x="1346" y="746"/>
                  </a:lnTo>
                  <a:lnTo>
                    <a:pt x="1294" y="661"/>
                  </a:lnTo>
                  <a:lnTo>
                    <a:pt x="1242" y="586"/>
                  </a:lnTo>
                  <a:lnTo>
                    <a:pt x="1189" y="519"/>
                  </a:lnTo>
                  <a:lnTo>
                    <a:pt x="1137" y="461"/>
                  </a:lnTo>
                  <a:lnTo>
                    <a:pt x="1083" y="409"/>
                  </a:lnTo>
                  <a:lnTo>
                    <a:pt x="1030" y="365"/>
                  </a:lnTo>
                  <a:lnTo>
                    <a:pt x="976" y="331"/>
                  </a:lnTo>
                  <a:lnTo>
                    <a:pt x="923" y="301"/>
                  </a:lnTo>
                  <a:lnTo>
                    <a:pt x="869" y="281"/>
                  </a:lnTo>
                  <a:lnTo>
                    <a:pt x="816" y="266"/>
                  </a:lnTo>
                  <a:lnTo>
                    <a:pt x="762" y="257"/>
                  </a:lnTo>
                  <a:lnTo>
                    <a:pt x="709" y="254"/>
                  </a:lnTo>
                  <a:lnTo>
                    <a:pt x="633" y="260"/>
                  </a:lnTo>
                  <a:lnTo>
                    <a:pt x="559" y="275"/>
                  </a:lnTo>
                  <a:lnTo>
                    <a:pt x="486" y="301"/>
                  </a:lnTo>
                  <a:lnTo>
                    <a:pt x="413" y="336"/>
                  </a:lnTo>
                  <a:lnTo>
                    <a:pt x="342" y="379"/>
                  </a:lnTo>
                  <a:lnTo>
                    <a:pt x="272" y="428"/>
                  </a:lnTo>
                  <a:lnTo>
                    <a:pt x="202" y="484"/>
                  </a:lnTo>
                  <a:lnTo>
                    <a:pt x="137" y="547"/>
                  </a:lnTo>
                  <a:lnTo>
                    <a:pt x="71" y="612"/>
                  </a:lnTo>
                  <a:lnTo>
                    <a:pt x="9" y="684"/>
                  </a:lnTo>
                  <a:lnTo>
                    <a:pt x="0" y="676"/>
                  </a:lnTo>
                  <a:lnTo>
                    <a:pt x="56" y="611"/>
                  </a:lnTo>
                  <a:lnTo>
                    <a:pt x="116" y="550"/>
                  </a:lnTo>
                  <a:lnTo>
                    <a:pt x="177" y="492"/>
                  </a:lnTo>
                  <a:lnTo>
                    <a:pt x="239" y="438"/>
                  </a:lnTo>
                  <a:lnTo>
                    <a:pt x="303" y="391"/>
                  </a:lnTo>
                  <a:lnTo>
                    <a:pt x="367" y="348"/>
                  </a:lnTo>
                  <a:lnTo>
                    <a:pt x="434" y="312"/>
                  </a:lnTo>
                  <a:lnTo>
                    <a:pt x="501" y="282"/>
                  </a:lnTo>
                  <a:lnTo>
                    <a:pt x="569" y="260"/>
                  </a:lnTo>
                  <a:lnTo>
                    <a:pt x="639" y="246"/>
                  </a:lnTo>
                  <a:lnTo>
                    <a:pt x="709" y="242"/>
                  </a:lnTo>
                  <a:lnTo>
                    <a:pt x="764" y="245"/>
                  </a:lnTo>
                  <a:lnTo>
                    <a:pt x="819" y="254"/>
                  </a:lnTo>
                  <a:lnTo>
                    <a:pt x="872" y="269"/>
                  </a:lnTo>
                  <a:lnTo>
                    <a:pt x="927" y="291"/>
                  </a:lnTo>
                  <a:lnTo>
                    <a:pt x="982" y="321"/>
                  </a:lnTo>
                  <a:lnTo>
                    <a:pt x="1037" y="357"/>
                  </a:lnTo>
                  <a:lnTo>
                    <a:pt x="1091" y="400"/>
                  </a:lnTo>
                  <a:lnTo>
                    <a:pt x="1146" y="452"/>
                  </a:lnTo>
                  <a:lnTo>
                    <a:pt x="1199" y="511"/>
                  </a:lnTo>
                  <a:lnTo>
                    <a:pt x="1251" y="578"/>
                  </a:lnTo>
                  <a:lnTo>
                    <a:pt x="1305" y="655"/>
                  </a:lnTo>
                  <a:lnTo>
                    <a:pt x="1357" y="740"/>
                  </a:lnTo>
                  <a:lnTo>
                    <a:pt x="1407" y="835"/>
                  </a:lnTo>
                  <a:lnTo>
                    <a:pt x="1452" y="914"/>
                  </a:lnTo>
                  <a:lnTo>
                    <a:pt x="1496" y="986"/>
                  </a:lnTo>
                  <a:lnTo>
                    <a:pt x="1541" y="1048"/>
                  </a:lnTo>
                  <a:lnTo>
                    <a:pt x="1587" y="1103"/>
                  </a:lnTo>
                  <a:lnTo>
                    <a:pt x="1634" y="1149"/>
                  </a:lnTo>
                  <a:lnTo>
                    <a:pt x="1682" y="1188"/>
                  </a:lnTo>
                  <a:lnTo>
                    <a:pt x="1730" y="1221"/>
                  </a:lnTo>
                  <a:lnTo>
                    <a:pt x="1777" y="1246"/>
                  </a:lnTo>
                  <a:lnTo>
                    <a:pt x="1826" y="1265"/>
                  </a:lnTo>
                  <a:lnTo>
                    <a:pt x="1875" y="1279"/>
                  </a:lnTo>
                  <a:lnTo>
                    <a:pt x="1924" y="1288"/>
                  </a:lnTo>
                  <a:lnTo>
                    <a:pt x="1973" y="1289"/>
                  </a:lnTo>
                  <a:lnTo>
                    <a:pt x="2049" y="1285"/>
                  </a:lnTo>
                  <a:lnTo>
                    <a:pt x="2125" y="1268"/>
                  </a:lnTo>
                  <a:lnTo>
                    <a:pt x="2199" y="1243"/>
                  </a:lnTo>
                  <a:lnTo>
                    <a:pt x="2273" y="1210"/>
                  </a:lnTo>
                  <a:lnTo>
                    <a:pt x="2348" y="1170"/>
                  </a:lnTo>
                  <a:lnTo>
                    <a:pt x="2421" y="1125"/>
                  </a:lnTo>
                  <a:lnTo>
                    <a:pt x="2490" y="1075"/>
                  </a:lnTo>
                  <a:lnTo>
                    <a:pt x="2560" y="1023"/>
                  </a:lnTo>
                  <a:lnTo>
                    <a:pt x="2627" y="968"/>
                  </a:lnTo>
                  <a:lnTo>
                    <a:pt x="2691" y="911"/>
                  </a:lnTo>
                  <a:lnTo>
                    <a:pt x="2753" y="856"/>
                  </a:lnTo>
                  <a:lnTo>
                    <a:pt x="2811" y="803"/>
                  </a:lnTo>
                  <a:lnTo>
                    <a:pt x="2868" y="752"/>
                  </a:lnTo>
                  <a:lnTo>
                    <a:pt x="2918" y="706"/>
                  </a:lnTo>
                  <a:lnTo>
                    <a:pt x="2975" y="655"/>
                  </a:lnTo>
                  <a:lnTo>
                    <a:pt x="3034" y="600"/>
                  </a:lnTo>
                  <a:lnTo>
                    <a:pt x="3100" y="544"/>
                  </a:lnTo>
                  <a:lnTo>
                    <a:pt x="3169" y="486"/>
                  </a:lnTo>
                  <a:lnTo>
                    <a:pt x="3244" y="426"/>
                  </a:lnTo>
                  <a:lnTo>
                    <a:pt x="3321" y="368"/>
                  </a:lnTo>
                  <a:lnTo>
                    <a:pt x="3403" y="310"/>
                  </a:lnTo>
                  <a:lnTo>
                    <a:pt x="3486" y="255"/>
                  </a:lnTo>
                  <a:lnTo>
                    <a:pt x="3574" y="203"/>
                  </a:lnTo>
                  <a:lnTo>
                    <a:pt x="3664" y="154"/>
                  </a:lnTo>
                  <a:lnTo>
                    <a:pt x="3758" y="111"/>
                  </a:lnTo>
                  <a:lnTo>
                    <a:pt x="3853" y="74"/>
                  </a:lnTo>
                  <a:lnTo>
                    <a:pt x="3951" y="43"/>
                  </a:lnTo>
                  <a:lnTo>
                    <a:pt x="4049" y="19"/>
                  </a:lnTo>
                  <a:lnTo>
                    <a:pt x="4150" y="4"/>
                  </a:lnTo>
                  <a:lnTo>
                    <a:pt x="4253" y="0"/>
                  </a:lnTo>
                  <a:close/>
                </a:path>
              </a:pathLst>
            </a:custGeom>
            <a:solidFill>
              <a:srgbClr val="92D050"/>
            </a:solidFill>
            <a:ln w="28575">
              <a:solidFill>
                <a:srgbClr val="00B050"/>
              </a:solidFill>
              <a:prstDash val="solid"/>
              <a:round/>
            </a:ln>
            <a:effectLst>
              <a:outerShdw algn="tl" rotWithShape="0">
                <a:srgbClr val="FFFFFF"/>
              </a:outerShdw>
            </a:effectLst>
          </p:spPr>
          <p:txBody>
            <a:bodyPr vert="horz" wrap="square" lIns="98177" tIns="49089" rIns="98177" bIns="49089" numCol="1" anchor="t" anchorCtr="0" compatLnSpc="1"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200" kern="0" dirty="0">
                <a:solidFill>
                  <a:srgbClr val="000000"/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Gill Sans" charset="0"/>
              </a:endParaRPr>
            </a:p>
          </p:txBody>
        </p:sp>
        <p:sp>
          <p:nvSpPr>
            <p:cNvPr id="158" name="Freeform 14"/>
            <p:cNvSpPr/>
            <p:nvPr/>
          </p:nvSpPr>
          <p:spPr bwMode="auto">
            <a:xfrm rot="13500000">
              <a:off x="6788" y="5460"/>
              <a:ext cx="1449" cy="2411"/>
            </a:xfrm>
            <a:custGeom>
              <a:avLst/>
              <a:gdLst>
                <a:gd name="T0" fmla="*/ 329 w 486"/>
                <a:gd name="T1" fmla="*/ 0 h 799"/>
                <a:gd name="T2" fmla="*/ 378 w 486"/>
                <a:gd name="T3" fmla="*/ 1 h 799"/>
                <a:gd name="T4" fmla="*/ 430 w 486"/>
                <a:gd name="T5" fmla="*/ 7 h 799"/>
                <a:gd name="T6" fmla="*/ 486 w 486"/>
                <a:gd name="T7" fmla="*/ 19 h 799"/>
                <a:gd name="T8" fmla="*/ 483 w 486"/>
                <a:gd name="T9" fmla="*/ 30 h 799"/>
                <a:gd name="T10" fmla="*/ 428 w 486"/>
                <a:gd name="T11" fmla="*/ 19 h 799"/>
                <a:gd name="T12" fmla="*/ 376 w 486"/>
                <a:gd name="T13" fmla="*/ 13 h 799"/>
                <a:gd name="T14" fmla="*/ 329 w 486"/>
                <a:gd name="T15" fmla="*/ 12 h 799"/>
                <a:gd name="T16" fmla="*/ 278 w 486"/>
                <a:gd name="T17" fmla="*/ 15 h 799"/>
                <a:gd name="T18" fmla="*/ 231 w 486"/>
                <a:gd name="T19" fmla="*/ 22 h 799"/>
                <a:gd name="T20" fmla="*/ 191 w 486"/>
                <a:gd name="T21" fmla="*/ 36 h 799"/>
                <a:gd name="T22" fmla="*/ 153 w 486"/>
                <a:gd name="T23" fmla="*/ 53 h 799"/>
                <a:gd name="T24" fmla="*/ 122 w 486"/>
                <a:gd name="T25" fmla="*/ 74 h 799"/>
                <a:gd name="T26" fmla="*/ 94 w 486"/>
                <a:gd name="T27" fmla="*/ 101 h 799"/>
                <a:gd name="T28" fmla="*/ 72 w 486"/>
                <a:gd name="T29" fmla="*/ 129 h 799"/>
                <a:gd name="T30" fmla="*/ 52 w 486"/>
                <a:gd name="T31" fmla="*/ 162 h 799"/>
                <a:gd name="T32" fmla="*/ 38 w 486"/>
                <a:gd name="T33" fmla="*/ 198 h 799"/>
                <a:gd name="T34" fmla="*/ 27 w 486"/>
                <a:gd name="T35" fmla="*/ 235 h 799"/>
                <a:gd name="T36" fmla="*/ 18 w 486"/>
                <a:gd name="T37" fmla="*/ 275 h 799"/>
                <a:gd name="T38" fmla="*/ 14 w 486"/>
                <a:gd name="T39" fmla="*/ 317 h 799"/>
                <a:gd name="T40" fmla="*/ 12 w 486"/>
                <a:gd name="T41" fmla="*/ 361 h 799"/>
                <a:gd name="T42" fmla="*/ 17 w 486"/>
                <a:gd name="T43" fmla="*/ 434 h 799"/>
                <a:gd name="T44" fmla="*/ 27 w 486"/>
                <a:gd name="T45" fmla="*/ 510 h 799"/>
                <a:gd name="T46" fmla="*/ 45 w 486"/>
                <a:gd name="T47" fmla="*/ 584 h 799"/>
                <a:gd name="T48" fmla="*/ 67 w 486"/>
                <a:gd name="T49" fmla="*/ 657 h 799"/>
                <a:gd name="T50" fmla="*/ 95 w 486"/>
                <a:gd name="T51" fmla="*/ 727 h 799"/>
                <a:gd name="T52" fmla="*/ 127 w 486"/>
                <a:gd name="T53" fmla="*/ 793 h 799"/>
                <a:gd name="T54" fmla="*/ 127 w 486"/>
                <a:gd name="T55" fmla="*/ 793 h 799"/>
                <a:gd name="T56" fmla="*/ 115 w 486"/>
                <a:gd name="T57" fmla="*/ 799 h 799"/>
                <a:gd name="T58" fmla="*/ 84 w 486"/>
                <a:gd name="T59" fmla="*/ 733 h 799"/>
                <a:gd name="T60" fmla="*/ 55 w 486"/>
                <a:gd name="T61" fmla="*/ 662 h 799"/>
                <a:gd name="T62" fmla="*/ 33 w 486"/>
                <a:gd name="T63" fmla="*/ 587 h 799"/>
                <a:gd name="T64" fmla="*/ 15 w 486"/>
                <a:gd name="T65" fmla="*/ 512 h 799"/>
                <a:gd name="T66" fmla="*/ 5 w 486"/>
                <a:gd name="T67" fmla="*/ 436 h 799"/>
                <a:gd name="T68" fmla="*/ 0 w 486"/>
                <a:gd name="T69" fmla="*/ 361 h 799"/>
                <a:gd name="T70" fmla="*/ 2 w 486"/>
                <a:gd name="T71" fmla="*/ 312 h 799"/>
                <a:gd name="T72" fmla="*/ 8 w 486"/>
                <a:gd name="T73" fmla="*/ 266 h 799"/>
                <a:gd name="T74" fmla="*/ 17 w 486"/>
                <a:gd name="T75" fmla="*/ 222 h 799"/>
                <a:gd name="T76" fmla="*/ 32 w 486"/>
                <a:gd name="T77" fmla="*/ 180 h 799"/>
                <a:gd name="T78" fmla="*/ 49 w 486"/>
                <a:gd name="T79" fmla="*/ 143 h 799"/>
                <a:gd name="T80" fmla="*/ 73 w 486"/>
                <a:gd name="T81" fmla="*/ 107 h 799"/>
                <a:gd name="T82" fmla="*/ 97 w 486"/>
                <a:gd name="T83" fmla="*/ 80 h 799"/>
                <a:gd name="T84" fmla="*/ 125 w 486"/>
                <a:gd name="T85" fmla="*/ 56 h 799"/>
                <a:gd name="T86" fmla="*/ 158 w 486"/>
                <a:gd name="T87" fmla="*/ 37 h 799"/>
                <a:gd name="T88" fmla="*/ 194 w 486"/>
                <a:gd name="T89" fmla="*/ 21 h 799"/>
                <a:gd name="T90" fmla="*/ 235 w 486"/>
                <a:gd name="T91" fmla="*/ 9 h 799"/>
                <a:gd name="T92" fmla="*/ 280 w 486"/>
                <a:gd name="T93" fmla="*/ 1 h 799"/>
                <a:gd name="T94" fmla="*/ 329 w 486"/>
                <a:gd name="T95" fmla="*/ 0 h 7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86" h="799">
                  <a:moveTo>
                    <a:pt x="329" y="0"/>
                  </a:moveTo>
                  <a:lnTo>
                    <a:pt x="378" y="1"/>
                  </a:lnTo>
                  <a:lnTo>
                    <a:pt x="430" y="7"/>
                  </a:lnTo>
                  <a:lnTo>
                    <a:pt x="486" y="19"/>
                  </a:lnTo>
                  <a:lnTo>
                    <a:pt x="483" y="30"/>
                  </a:lnTo>
                  <a:lnTo>
                    <a:pt x="428" y="19"/>
                  </a:lnTo>
                  <a:lnTo>
                    <a:pt x="376" y="13"/>
                  </a:lnTo>
                  <a:lnTo>
                    <a:pt x="329" y="12"/>
                  </a:lnTo>
                  <a:lnTo>
                    <a:pt x="278" y="15"/>
                  </a:lnTo>
                  <a:lnTo>
                    <a:pt x="231" y="22"/>
                  </a:lnTo>
                  <a:lnTo>
                    <a:pt x="191" y="36"/>
                  </a:lnTo>
                  <a:lnTo>
                    <a:pt x="153" y="53"/>
                  </a:lnTo>
                  <a:lnTo>
                    <a:pt x="122" y="74"/>
                  </a:lnTo>
                  <a:lnTo>
                    <a:pt x="94" y="101"/>
                  </a:lnTo>
                  <a:lnTo>
                    <a:pt x="72" y="129"/>
                  </a:lnTo>
                  <a:lnTo>
                    <a:pt x="52" y="162"/>
                  </a:lnTo>
                  <a:lnTo>
                    <a:pt x="38" y="198"/>
                  </a:lnTo>
                  <a:lnTo>
                    <a:pt x="27" y="235"/>
                  </a:lnTo>
                  <a:lnTo>
                    <a:pt x="18" y="275"/>
                  </a:lnTo>
                  <a:lnTo>
                    <a:pt x="14" y="317"/>
                  </a:lnTo>
                  <a:lnTo>
                    <a:pt x="12" y="361"/>
                  </a:lnTo>
                  <a:lnTo>
                    <a:pt x="17" y="434"/>
                  </a:lnTo>
                  <a:lnTo>
                    <a:pt x="27" y="510"/>
                  </a:lnTo>
                  <a:lnTo>
                    <a:pt x="45" y="584"/>
                  </a:lnTo>
                  <a:lnTo>
                    <a:pt x="67" y="657"/>
                  </a:lnTo>
                  <a:lnTo>
                    <a:pt x="95" y="727"/>
                  </a:lnTo>
                  <a:lnTo>
                    <a:pt x="127" y="793"/>
                  </a:lnTo>
                  <a:lnTo>
                    <a:pt x="127" y="793"/>
                  </a:lnTo>
                  <a:lnTo>
                    <a:pt x="115" y="799"/>
                  </a:lnTo>
                  <a:lnTo>
                    <a:pt x="84" y="733"/>
                  </a:lnTo>
                  <a:lnTo>
                    <a:pt x="55" y="662"/>
                  </a:lnTo>
                  <a:lnTo>
                    <a:pt x="33" y="587"/>
                  </a:lnTo>
                  <a:lnTo>
                    <a:pt x="15" y="512"/>
                  </a:lnTo>
                  <a:lnTo>
                    <a:pt x="5" y="436"/>
                  </a:lnTo>
                  <a:lnTo>
                    <a:pt x="0" y="361"/>
                  </a:lnTo>
                  <a:lnTo>
                    <a:pt x="2" y="312"/>
                  </a:lnTo>
                  <a:lnTo>
                    <a:pt x="8" y="266"/>
                  </a:lnTo>
                  <a:lnTo>
                    <a:pt x="17" y="222"/>
                  </a:lnTo>
                  <a:lnTo>
                    <a:pt x="32" y="180"/>
                  </a:lnTo>
                  <a:lnTo>
                    <a:pt x="49" y="143"/>
                  </a:lnTo>
                  <a:lnTo>
                    <a:pt x="73" y="107"/>
                  </a:lnTo>
                  <a:lnTo>
                    <a:pt x="97" y="80"/>
                  </a:lnTo>
                  <a:lnTo>
                    <a:pt x="125" y="56"/>
                  </a:lnTo>
                  <a:lnTo>
                    <a:pt x="158" y="37"/>
                  </a:lnTo>
                  <a:lnTo>
                    <a:pt x="194" y="21"/>
                  </a:lnTo>
                  <a:lnTo>
                    <a:pt x="235" y="9"/>
                  </a:lnTo>
                  <a:lnTo>
                    <a:pt x="280" y="1"/>
                  </a:lnTo>
                  <a:lnTo>
                    <a:pt x="329" y="0"/>
                  </a:lnTo>
                  <a:close/>
                </a:path>
              </a:pathLst>
            </a:custGeom>
            <a:solidFill>
              <a:srgbClr val="00B050"/>
            </a:solidFill>
            <a:ln w="12700">
              <a:solidFill>
                <a:srgbClr val="92D050"/>
              </a:solidFill>
              <a:prstDash val="solid"/>
              <a:round/>
            </a:ln>
            <a:effectLst>
              <a:outerShdw algn="tl" rotWithShape="0">
                <a:srgbClr val="FFFFFF"/>
              </a:outerShdw>
            </a:effectLst>
          </p:spPr>
          <p:txBody>
            <a:bodyPr vert="horz" wrap="square" lIns="98177" tIns="49089" rIns="98177" bIns="49089" numCol="1" anchor="t" anchorCtr="0" compatLnSpc="1"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200" kern="0" dirty="0">
                <a:solidFill>
                  <a:srgbClr val="000000"/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Gill Sans" charset="0"/>
              </a:endParaRPr>
            </a:p>
          </p:txBody>
        </p:sp>
        <p:sp>
          <p:nvSpPr>
            <p:cNvPr id="160" name="Freeform 13"/>
            <p:cNvSpPr/>
            <p:nvPr/>
          </p:nvSpPr>
          <p:spPr bwMode="auto">
            <a:xfrm>
              <a:off x="10485" y="7015"/>
              <a:ext cx="2143" cy="546"/>
            </a:xfrm>
            <a:custGeom>
              <a:avLst/>
              <a:gdLst>
                <a:gd name="T0" fmla="*/ 461 w 962"/>
                <a:gd name="T1" fmla="*/ 0 h 183"/>
                <a:gd name="T2" fmla="*/ 531 w 962"/>
                <a:gd name="T3" fmla="*/ 3 h 183"/>
                <a:gd name="T4" fmla="*/ 601 w 962"/>
                <a:gd name="T5" fmla="*/ 12 h 183"/>
                <a:gd name="T6" fmla="*/ 672 w 962"/>
                <a:gd name="T7" fmla="*/ 28 h 183"/>
                <a:gd name="T8" fmla="*/ 745 w 962"/>
                <a:gd name="T9" fmla="*/ 52 h 183"/>
                <a:gd name="T10" fmla="*/ 818 w 962"/>
                <a:gd name="T11" fmla="*/ 83 h 183"/>
                <a:gd name="T12" fmla="*/ 889 w 962"/>
                <a:gd name="T13" fmla="*/ 124 h 183"/>
                <a:gd name="T14" fmla="*/ 962 w 962"/>
                <a:gd name="T15" fmla="*/ 173 h 183"/>
                <a:gd name="T16" fmla="*/ 954 w 962"/>
                <a:gd name="T17" fmla="*/ 183 h 183"/>
                <a:gd name="T18" fmla="*/ 883 w 962"/>
                <a:gd name="T19" fmla="*/ 134 h 183"/>
                <a:gd name="T20" fmla="*/ 812 w 962"/>
                <a:gd name="T21" fmla="*/ 95 h 183"/>
                <a:gd name="T22" fmla="*/ 740 w 962"/>
                <a:gd name="T23" fmla="*/ 64 h 183"/>
                <a:gd name="T24" fmla="*/ 669 w 962"/>
                <a:gd name="T25" fmla="*/ 40 h 183"/>
                <a:gd name="T26" fmla="*/ 599 w 962"/>
                <a:gd name="T27" fmla="*/ 24 h 183"/>
                <a:gd name="T28" fmla="*/ 529 w 962"/>
                <a:gd name="T29" fmla="*/ 15 h 183"/>
                <a:gd name="T30" fmla="*/ 461 w 962"/>
                <a:gd name="T31" fmla="*/ 12 h 183"/>
                <a:gd name="T32" fmla="*/ 387 w 962"/>
                <a:gd name="T33" fmla="*/ 15 h 183"/>
                <a:gd name="T34" fmla="*/ 314 w 962"/>
                <a:gd name="T35" fmla="*/ 25 h 183"/>
                <a:gd name="T36" fmla="*/ 246 w 962"/>
                <a:gd name="T37" fmla="*/ 42 h 183"/>
                <a:gd name="T38" fmla="*/ 180 w 962"/>
                <a:gd name="T39" fmla="*/ 64 h 183"/>
                <a:gd name="T40" fmla="*/ 118 w 962"/>
                <a:gd name="T41" fmla="*/ 91 h 183"/>
                <a:gd name="T42" fmla="*/ 60 w 962"/>
                <a:gd name="T43" fmla="*/ 121 h 183"/>
                <a:gd name="T44" fmla="*/ 8 w 962"/>
                <a:gd name="T45" fmla="*/ 155 h 183"/>
                <a:gd name="T46" fmla="*/ 8 w 962"/>
                <a:gd name="T47" fmla="*/ 155 h 183"/>
                <a:gd name="T48" fmla="*/ 0 w 962"/>
                <a:gd name="T49" fmla="*/ 144 h 183"/>
                <a:gd name="T50" fmla="*/ 54 w 962"/>
                <a:gd name="T51" fmla="*/ 110 h 183"/>
                <a:gd name="T52" fmla="*/ 112 w 962"/>
                <a:gd name="T53" fmla="*/ 79 h 183"/>
                <a:gd name="T54" fmla="*/ 176 w 962"/>
                <a:gd name="T55" fmla="*/ 52 h 183"/>
                <a:gd name="T56" fmla="*/ 243 w 962"/>
                <a:gd name="T57" fmla="*/ 30 h 183"/>
                <a:gd name="T58" fmla="*/ 312 w 962"/>
                <a:gd name="T59" fmla="*/ 14 h 183"/>
                <a:gd name="T60" fmla="*/ 385 w 962"/>
                <a:gd name="T61" fmla="*/ 3 h 183"/>
                <a:gd name="T62" fmla="*/ 461 w 962"/>
                <a:gd name="T63" fmla="*/ 0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62" h="183">
                  <a:moveTo>
                    <a:pt x="461" y="0"/>
                  </a:moveTo>
                  <a:lnTo>
                    <a:pt x="531" y="3"/>
                  </a:lnTo>
                  <a:lnTo>
                    <a:pt x="601" y="12"/>
                  </a:lnTo>
                  <a:lnTo>
                    <a:pt x="672" y="28"/>
                  </a:lnTo>
                  <a:lnTo>
                    <a:pt x="745" y="52"/>
                  </a:lnTo>
                  <a:lnTo>
                    <a:pt x="818" y="83"/>
                  </a:lnTo>
                  <a:lnTo>
                    <a:pt x="889" y="124"/>
                  </a:lnTo>
                  <a:lnTo>
                    <a:pt x="962" y="173"/>
                  </a:lnTo>
                  <a:lnTo>
                    <a:pt x="954" y="183"/>
                  </a:lnTo>
                  <a:lnTo>
                    <a:pt x="883" y="134"/>
                  </a:lnTo>
                  <a:lnTo>
                    <a:pt x="812" y="95"/>
                  </a:lnTo>
                  <a:lnTo>
                    <a:pt x="740" y="64"/>
                  </a:lnTo>
                  <a:lnTo>
                    <a:pt x="669" y="40"/>
                  </a:lnTo>
                  <a:lnTo>
                    <a:pt x="599" y="24"/>
                  </a:lnTo>
                  <a:lnTo>
                    <a:pt x="529" y="15"/>
                  </a:lnTo>
                  <a:lnTo>
                    <a:pt x="461" y="12"/>
                  </a:lnTo>
                  <a:lnTo>
                    <a:pt x="387" y="15"/>
                  </a:lnTo>
                  <a:lnTo>
                    <a:pt x="314" y="25"/>
                  </a:lnTo>
                  <a:lnTo>
                    <a:pt x="246" y="42"/>
                  </a:lnTo>
                  <a:lnTo>
                    <a:pt x="180" y="64"/>
                  </a:lnTo>
                  <a:lnTo>
                    <a:pt x="118" y="91"/>
                  </a:lnTo>
                  <a:lnTo>
                    <a:pt x="60" y="121"/>
                  </a:lnTo>
                  <a:lnTo>
                    <a:pt x="8" y="155"/>
                  </a:lnTo>
                  <a:lnTo>
                    <a:pt x="8" y="155"/>
                  </a:lnTo>
                  <a:lnTo>
                    <a:pt x="0" y="144"/>
                  </a:lnTo>
                  <a:lnTo>
                    <a:pt x="54" y="110"/>
                  </a:lnTo>
                  <a:lnTo>
                    <a:pt x="112" y="79"/>
                  </a:lnTo>
                  <a:lnTo>
                    <a:pt x="176" y="52"/>
                  </a:lnTo>
                  <a:lnTo>
                    <a:pt x="243" y="30"/>
                  </a:lnTo>
                  <a:lnTo>
                    <a:pt x="312" y="14"/>
                  </a:lnTo>
                  <a:lnTo>
                    <a:pt x="385" y="3"/>
                  </a:lnTo>
                  <a:lnTo>
                    <a:pt x="461" y="0"/>
                  </a:lnTo>
                  <a:close/>
                </a:path>
              </a:pathLst>
            </a:custGeom>
            <a:solidFill>
              <a:srgbClr val="00B050"/>
            </a:solidFill>
            <a:ln w="12700">
              <a:solidFill>
                <a:srgbClr val="00B050"/>
              </a:solidFill>
              <a:prstDash val="solid"/>
              <a:round/>
            </a:ln>
            <a:effectLst>
              <a:outerShdw algn="tl" rotWithShape="0">
                <a:srgbClr val="FFFFFF"/>
              </a:outerShdw>
            </a:effectLst>
          </p:spPr>
          <p:txBody>
            <a:bodyPr vert="horz" wrap="square" lIns="98177" tIns="49089" rIns="98177" bIns="49089" numCol="1" anchor="t" anchorCtr="0" compatLnSpc="1"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200" kern="0" dirty="0">
                <a:solidFill>
                  <a:srgbClr val="000000"/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Gill Sans" charset="0"/>
              </a:endParaRPr>
            </a:p>
          </p:txBody>
        </p:sp>
        <p:sp>
          <p:nvSpPr>
            <p:cNvPr id="164" name="Freeform 13"/>
            <p:cNvSpPr/>
            <p:nvPr/>
          </p:nvSpPr>
          <p:spPr bwMode="auto">
            <a:xfrm rot="5910658">
              <a:off x="12210" y="4582"/>
              <a:ext cx="1623" cy="552"/>
            </a:xfrm>
            <a:custGeom>
              <a:avLst/>
              <a:gdLst>
                <a:gd name="T0" fmla="*/ 461 w 962"/>
                <a:gd name="T1" fmla="*/ 0 h 183"/>
                <a:gd name="T2" fmla="*/ 531 w 962"/>
                <a:gd name="T3" fmla="*/ 3 h 183"/>
                <a:gd name="T4" fmla="*/ 601 w 962"/>
                <a:gd name="T5" fmla="*/ 12 h 183"/>
                <a:gd name="T6" fmla="*/ 672 w 962"/>
                <a:gd name="T7" fmla="*/ 28 h 183"/>
                <a:gd name="T8" fmla="*/ 745 w 962"/>
                <a:gd name="T9" fmla="*/ 52 h 183"/>
                <a:gd name="T10" fmla="*/ 818 w 962"/>
                <a:gd name="T11" fmla="*/ 83 h 183"/>
                <a:gd name="T12" fmla="*/ 889 w 962"/>
                <a:gd name="T13" fmla="*/ 124 h 183"/>
                <a:gd name="T14" fmla="*/ 962 w 962"/>
                <a:gd name="T15" fmla="*/ 173 h 183"/>
                <a:gd name="T16" fmla="*/ 954 w 962"/>
                <a:gd name="T17" fmla="*/ 183 h 183"/>
                <a:gd name="T18" fmla="*/ 883 w 962"/>
                <a:gd name="T19" fmla="*/ 134 h 183"/>
                <a:gd name="T20" fmla="*/ 812 w 962"/>
                <a:gd name="T21" fmla="*/ 95 h 183"/>
                <a:gd name="T22" fmla="*/ 740 w 962"/>
                <a:gd name="T23" fmla="*/ 64 h 183"/>
                <a:gd name="T24" fmla="*/ 669 w 962"/>
                <a:gd name="T25" fmla="*/ 40 h 183"/>
                <a:gd name="T26" fmla="*/ 599 w 962"/>
                <a:gd name="T27" fmla="*/ 24 h 183"/>
                <a:gd name="T28" fmla="*/ 529 w 962"/>
                <a:gd name="T29" fmla="*/ 15 h 183"/>
                <a:gd name="T30" fmla="*/ 461 w 962"/>
                <a:gd name="T31" fmla="*/ 12 h 183"/>
                <a:gd name="T32" fmla="*/ 387 w 962"/>
                <a:gd name="T33" fmla="*/ 15 h 183"/>
                <a:gd name="T34" fmla="*/ 314 w 962"/>
                <a:gd name="T35" fmla="*/ 25 h 183"/>
                <a:gd name="T36" fmla="*/ 246 w 962"/>
                <a:gd name="T37" fmla="*/ 42 h 183"/>
                <a:gd name="T38" fmla="*/ 180 w 962"/>
                <a:gd name="T39" fmla="*/ 64 h 183"/>
                <a:gd name="T40" fmla="*/ 118 w 962"/>
                <a:gd name="T41" fmla="*/ 91 h 183"/>
                <a:gd name="T42" fmla="*/ 60 w 962"/>
                <a:gd name="T43" fmla="*/ 121 h 183"/>
                <a:gd name="T44" fmla="*/ 8 w 962"/>
                <a:gd name="T45" fmla="*/ 155 h 183"/>
                <a:gd name="T46" fmla="*/ 8 w 962"/>
                <a:gd name="T47" fmla="*/ 155 h 183"/>
                <a:gd name="T48" fmla="*/ 0 w 962"/>
                <a:gd name="T49" fmla="*/ 144 h 183"/>
                <a:gd name="T50" fmla="*/ 54 w 962"/>
                <a:gd name="T51" fmla="*/ 110 h 183"/>
                <a:gd name="T52" fmla="*/ 112 w 962"/>
                <a:gd name="T53" fmla="*/ 79 h 183"/>
                <a:gd name="T54" fmla="*/ 176 w 962"/>
                <a:gd name="T55" fmla="*/ 52 h 183"/>
                <a:gd name="T56" fmla="*/ 243 w 962"/>
                <a:gd name="T57" fmla="*/ 30 h 183"/>
                <a:gd name="T58" fmla="*/ 312 w 962"/>
                <a:gd name="T59" fmla="*/ 14 h 183"/>
                <a:gd name="T60" fmla="*/ 385 w 962"/>
                <a:gd name="T61" fmla="*/ 3 h 183"/>
                <a:gd name="T62" fmla="*/ 461 w 962"/>
                <a:gd name="T63" fmla="*/ 0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62" h="183">
                  <a:moveTo>
                    <a:pt x="461" y="0"/>
                  </a:moveTo>
                  <a:lnTo>
                    <a:pt x="531" y="3"/>
                  </a:lnTo>
                  <a:lnTo>
                    <a:pt x="601" y="12"/>
                  </a:lnTo>
                  <a:lnTo>
                    <a:pt x="672" y="28"/>
                  </a:lnTo>
                  <a:lnTo>
                    <a:pt x="745" y="52"/>
                  </a:lnTo>
                  <a:lnTo>
                    <a:pt x="818" y="83"/>
                  </a:lnTo>
                  <a:lnTo>
                    <a:pt x="889" y="124"/>
                  </a:lnTo>
                  <a:lnTo>
                    <a:pt x="962" y="173"/>
                  </a:lnTo>
                  <a:lnTo>
                    <a:pt x="954" y="183"/>
                  </a:lnTo>
                  <a:lnTo>
                    <a:pt x="883" y="134"/>
                  </a:lnTo>
                  <a:lnTo>
                    <a:pt x="812" y="95"/>
                  </a:lnTo>
                  <a:lnTo>
                    <a:pt x="740" y="64"/>
                  </a:lnTo>
                  <a:lnTo>
                    <a:pt x="669" y="40"/>
                  </a:lnTo>
                  <a:lnTo>
                    <a:pt x="599" y="24"/>
                  </a:lnTo>
                  <a:lnTo>
                    <a:pt x="529" y="15"/>
                  </a:lnTo>
                  <a:lnTo>
                    <a:pt x="461" y="12"/>
                  </a:lnTo>
                  <a:lnTo>
                    <a:pt x="387" y="15"/>
                  </a:lnTo>
                  <a:lnTo>
                    <a:pt x="314" y="25"/>
                  </a:lnTo>
                  <a:lnTo>
                    <a:pt x="246" y="42"/>
                  </a:lnTo>
                  <a:lnTo>
                    <a:pt x="180" y="64"/>
                  </a:lnTo>
                  <a:lnTo>
                    <a:pt x="118" y="91"/>
                  </a:lnTo>
                  <a:lnTo>
                    <a:pt x="60" y="121"/>
                  </a:lnTo>
                  <a:lnTo>
                    <a:pt x="8" y="155"/>
                  </a:lnTo>
                  <a:lnTo>
                    <a:pt x="8" y="155"/>
                  </a:lnTo>
                  <a:lnTo>
                    <a:pt x="0" y="144"/>
                  </a:lnTo>
                  <a:lnTo>
                    <a:pt x="54" y="110"/>
                  </a:lnTo>
                  <a:lnTo>
                    <a:pt x="112" y="79"/>
                  </a:lnTo>
                  <a:lnTo>
                    <a:pt x="176" y="52"/>
                  </a:lnTo>
                  <a:lnTo>
                    <a:pt x="243" y="30"/>
                  </a:lnTo>
                  <a:lnTo>
                    <a:pt x="312" y="14"/>
                  </a:lnTo>
                  <a:lnTo>
                    <a:pt x="385" y="3"/>
                  </a:lnTo>
                  <a:lnTo>
                    <a:pt x="461" y="0"/>
                  </a:lnTo>
                  <a:close/>
                </a:path>
              </a:pathLst>
            </a:custGeom>
            <a:solidFill>
              <a:srgbClr val="92D050"/>
            </a:solidFill>
            <a:ln w="19050">
              <a:solidFill>
                <a:srgbClr val="92D050"/>
              </a:solidFill>
              <a:prstDash val="solid"/>
              <a:round/>
            </a:ln>
            <a:effectLst>
              <a:outerShdw algn="tl" rotWithShape="0">
                <a:srgbClr val="FFFFFF"/>
              </a:outerShdw>
            </a:effectLst>
          </p:spPr>
          <p:txBody>
            <a:bodyPr vert="horz" wrap="square" lIns="98177" tIns="49089" rIns="98177" bIns="49089" numCol="1" anchor="t" anchorCtr="0" compatLnSpc="1"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200" kern="0" dirty="0">
                <a:solidFill>
                  <a:srgbClr val="000000"/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Gill Sans" charset="0"/>
              </a:endParaRPr>
            </a:p>
          </p:txBody>
        </p:sp>
        <p:grpSp>
          <p:nvGrpSpPr>
            <p:cNvPr id="103" name="组合 102"/>
            <p:cNvGrpSpPr/>
            <p:nvPr/>
          </p:nvGrpSpPr>
          <p:grpSpPr>
            <a:xfrm>
              <a:off x="7433" y="4083"/>
              <a:ext cx="2395" cy="2395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04" name="同心圆 103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ysClr val="window" lastClr="FFFFFF"/>
                  </a:gs>
                  <a:gs pos="55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65000"/>
                    </a:sysClr>
                  </a:gs>
                </a:gsLst>
                <a:lin ang="81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p>
                <a:pPr algn="ctr" defTabSz="914400">
                  <a:defRPr/>
                </a:pPr>
                <a:endParaRPr lang="zh-CN" altLang="en-US" kern="0" dirty="0">
                  <a:solidFill>
                    <a:sysClr val="windowText" lastClr="000000"/>
                  </a:solidFill>
                  <a:latin typeface="印品黑体" panose="00000500000000000000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05" name="椭圆 104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ysClr val="window" lastClr="FFFFFF"/>
                  </a:gs>
                  <a:gs pos="51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189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p>
                <a:pPr algn="ctr" defTabSz="914400">
                  <a:defRPr/>
                </a:pPr>
                <a:endParaRPr lang="zh-CN" altLang="en-US" kern="0" dirty="0">
                  <a:solidFill>
                    <a:sysClr val="window" lastClr="FFFFFF"/>
                  </a:solidFill>
                  <a:latin typeface="印品黑体" panose="00000500000000000000" pitchFamily="2" charset="-122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8" name="文本框 7"/>
            <p:cNvSpPr txBox="1"/>
            <p:nvPr/>
          </p:nvSpPr>
          <p:spPr>
            <a:xfrm>
              <a:off x="7526" y="4975"/>
              <a:ext cx="2208" cy="725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p>
              <a:r>
                <a:rPr lang="zh-CN" altLang="en-US" sz="2400" b="1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守正创新</a:t>
              </a:r>
              <a:endParaRPr lang="zh-CN" altLang="en-US" sz="24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11754" y="2043"/>
              <a:ext cx="2395" cy="2395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3" name="同心圆 2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ysClr val="window" lastClr="FFFFFF"/>
                  </a:gs>
                  <a:gs pos="55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65000"/>
                    </a:sysClr>
                  </a:gs>
                </a:gsLst>
                <a:lin ang="81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p>
                <a:pPr algn="ctr" defTabSz="914400">
                  <a:defRPr/>
                </a:pPr>
                <a:endParaRPr lang="zh-CN" altLang="en-US" kern="0" dirty="0">
                  <a:solidFill>
                    <a:sysClr val="windowText" lastClr="000000"/>
                  </a:solidFill>
                  <a:latin typeface="印品黑体" panose="00000500000000000000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ysClr val="window" lastClr="FFFFFF"/>
                  </a:gs>
                  <a:gs pos="51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189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p>
                <a:pPr algn="ctr" defTabSz="914400">
                  <a:defRPr/>
                </a:pPr>
                <a:endParaRPr lang="zh-CN" altLang="en-US" kern="0" dirty="0">
                  <a:solidFill>
                    <a:sysClr val="window" lastClr="FFFFFF"/>
                  </a:solidFill>
                  <a:latin typeface="印品黑体" panose="00000500000000000000" pitchFamily="2" charset="-122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4" name="文本框 13"/>
            <p:cNvSpPr txBox="1"/>
            <p:nvPr/>
          </p:nvSpPr>
          <p:spPr>
            <a:xfrm>
              <a:off x="11847" y="2935"/>
              <a:ext cx="2208" cy="725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p>
              <a:pPr algn="l"/>
              <a:r>
                <a:rPr lang="zh-CN" altLang="en-US" sz="2400" b="1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立德树人</a:t>
              </a:r>
              <a:endParaRPr lang="zh-CN" altLang="en-US" sz="24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11514" y="6963"/>
              <a:ext cx="2395" cy="2395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0" name="同心圆 19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ysClr val="window" lastClr="FFFFFF"/>
                  </a:gs>
                  <a:gs pos="55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65000"/>
                    </a:sysClr>
                  </a:gs>
                </a:gsLst>
                <a:lin ang="81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p>
                <a:pPr algn="ctr" defTabSz="914400">
                  <a:defRPr/>
                </a:pPr>
                <a:endParaRPr lang="zh-CN" altLang="en-US" kern="0" dirty="0">
                  <a:solidFill>
                    <a:sysClr val="windowText" lastClr="000000"/>
                  </a:solidFill>
                  <a:latin typeface="印品黑体" panose="00000500000000000000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1" name="椭圆 20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ysClr val="window" lastClr="FFFFFF"/>
                  </a:gs>
                  <a:gs pos="51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189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p>
                <a:pPr algn="ctr" defTabSz="914400">
                  <a:defRPr/>
                </a:pPr>
                <a:endParaRPr lang="zh-CN" altLang="en-US" kern="0" dirty="0">
                  <a:solidFill>
                    <a:sysClr val="window" lastClr="FFFFFF"/>
                  </a:solidFill>
                  <a:latin typeface="印品黑体" panose="00000500000000000000" pitchFamily="2" charset="-122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26" name="文本框 25"/>
            <p:cNvSpPr txBox="1"/>
            <p:nvPr/>
          </p:nvSpPr>
          <p:spPr>
            <a:xfrm>
              <a:off x="11607" y="7855"/>
              <a:ext cx="2208" cy="725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p>
              <a:pPr algn="l"/>
              <a:r>
                <a:rPr lang="zh-CN" altLang="en-US" sz="2400" b="1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信息赋能</a:t>
              </a:r>
              <a:endParaRPr lang="zh-CN" altLang="en-US" sz="24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16992" y="4683"/>
              <a:ext cx="2395" cy="2395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8" name="同心圆 27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ysClr val="window" lastClr="FFFFFF"/>
                  </a:gs>
                  <a:gs pos="55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65000"/>
                    </a:sysClr>
                  </a:gs>
                </a:gsLst>
                <a:lin ang="81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p>
                <a:pPr algn="ctr" defTabSz="914400">
                  <a:defRPr/>
                </a:pPr>
                <a:endParaRPr lang="zh-CN" altLang="en-US" kern="0" dirty="0">
                  <a:solidFill>
                    <a:sysClr val="windowText" lastClr="000000"/>
                  </a:solidFill>
                  <a:latin typeface="印品黑体" panose="00000500000000000000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9" name="椭圆 28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ysClr val="window" lastClr="FFFFFF"/>
                  </a:gs>
                  <a:gs pos="51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189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p>
                <a:pPr algn="ctr" defTabSz="914400">
                  <a:defRPr/>
                </a:pPr>
                <a:endParaRPr lang="zh-CN" altLang="en-US" kern="0" dirty="0">
                  <a:solidFill>
                    <a:sysClr val="window" lastClr="FFFFFF"/>
                  </a:solidFill>
                  <a:latin typeface="印品黑体" panose="00000500000000000000" pitchFamily="2" charset="-122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30" name="文本框 29"/>
            <p:cNvSpPr txBox="1"/>
            <p:nvPr/>
          </p:nvSpPr>
          <p:spPr>
            <a:xfrm>
              <a:off x="17085" y="5575"/>
              <a:ext cx="2208" cy="725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p>
              <a:pPr algn="l"/>
              <a:r>
                <a:rPr lang="zh-CN" altLang="en-US" sz="2400" b="1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追求卓越</a:t>
              </a:r>
              <a:endParaRPr lang="zh-CN" altLang="en-US" sz="24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  <p:grpSp>
          <p:nvGrpSpPr>
            <p:cNvPr id="32" name="组合 31"/>
            <p:cNvGrpSpPr/>
            <p:nvPr/>
          </p:nvGrpSpPr>
          <p:grpSpPr>
            <a:xfrm>
              <a:off x="593" y="6237"/>
              <a:ext cx="2395" cy="2395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33" name="同心圆 32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ysClr val="window" lastClr="FFFFFF"/>
                  </a:gs>
                  <a:gs pos="55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65000"/>
                    </a:sysClr>
                  </a:gs>
                </a:gsLst>
                <a:lin ang="81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p>
                <a:pPr algn="ctr" defTabSz="914400">
                  <a:defRPr/>
                </a:pPr>
                <a:endParaRPr lang="zh-CN" altLang="en-US" kern="0" dirty="0">
                  <a:solidFill>
                    <a:sysClr val="windowText" lastClr="000000"/>
                  </a:solidFill>
                  <a:latin typeface="印品黑体" panose="00000500000000000000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34" name="椭圆 33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ysClr val="window" lastClr="FFFFFF"/>
                  </a:gs>
                  <a:gs pos="51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189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p>
                <a:pPr algn="ctr" defTabSz="914400">
                  <a:defRPr/>
                </a:pPr>
                <a:endParaRPr lang="zh-CN" altLang="en-US" kern="0" dirty="0">
                  <a:solidFill>
                    <a:sysClr val="window" lastClr="FFFFFF"/>
                  </a:solidFill>
                  <a:latin typeface="印品黑体" panose="00000500000000000000" pitchFamily="2" charset="-122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35" name="文本框 34"/>
            <p:cNvSpPr txBox="1"/>
            <p:nvPr/>
          </p:nvSpPr>
          <p:spPr>
            <a:xfrm>
              <a:off x="1166" y="7129"/>
              <a:ext cx="1391" cy="725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p>
              <a:pPr algn="l"/>
              <a:r>
                <a:rPr lang="zh-CN" altLang="en-US" sz="2400" b="1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金</a:t>
              </a:r>
              <a:r>
                <a:rPr lang="en-US" altLang="zh-CN" sz="2400" b="1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 </a:t>
              </a:r>
              <a:r>
                <a:rPr lang="zh-CN" altLang="en-US" sz="2400" b="1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课</a:t>
              </a:r>
              <a:endParaRPr lang="zh-CN" altLang="en-US" sz="24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  <p:sp>
          <p:nvSpPr>
            <p:cNvPr id="36" name="Freeform 13"/>
            <p:cNvSpPr/>
            <p:nvPr/>
          </p:nvSpPr>
          <p:spPr bwMode="auto">
            <a:xfrm rot="5910658">
              <a:off x="3650" y="4182"/>
              <a:ext cx="1623" cy="552"/>
            </a:xfrm>
            <a:custGeom>
              <a:avLst/>
              <a:gdLst>
                <a:gd name="T0" fmla="*/ 461 w 962"/>
                <a:gd name="T1" fmla="*/ 0 h 183"/>
                <a:gd name="T2" fmla="*/ 531 w 962"/>
                <a:gd name="T3" fmla="*/ 3 h 183"/>
                <a:gd name="T4" fmla="*/ 601 w 962"/>
                <a:gd name="T5" fmla="*/ 12 h 183"/>
                <a:gd name="T6" fmla="*/ 672 w 962"/>
                <a:gd name="T7" fmla="*/ 28 h 183"/>
                <a:gd name="T8" fmla="*/ 745 w 962"/>
                <a:gd name="T9" fmla="*/ 52 h 183"/>
                <a:gd name="T10" fmla="*/ 818 w 962"/>
                <a:gd name="T11" fmla="*/ 83 h 183"/>
                <a:gd name="T12" fmla="*/ 889 w 962"/>
                <a:gd name="T13" fmla="*/ 124 h 183"/>
                <a:gd name="T14" fmla="*/ 962 w 962"/>
                <a:gd name="T15" fmla="*/ 173 h 183"/>
                <a:gd name="T16" fmla="*/ 954 w 962"/>
                <a:gd name="T17" fmla="*/ 183 h 183"/>
                <a:gd name="T18" fmla="*/ 883 w 962"/>
                <a:gd name="T19" fmla="*/ 134 h 183"/>
                <a:gd name="T20" fmla="*/ 812 w 962"/>
                <a:gd name="T21" fmla="*/ 95 h 183"/>
                <a:gd name="T22" fmla="*/ 740 w 962"/>
                <a:gd name="T23" fmla="*/ 64 h 183"/>
                <a:gd name="T24" fmla="*/ 669 w 962"/>
                <a:gd name="T25" fmla="*/ 40 h 183"/>
                <a:gd name="T26" fmla="*/ 599 w 962"/>
                <a:gd name="T27" fmla="*/ 24 h 183"/>
                <a:gd name="T28" fmla="*/ 529 w 962"/>
                <a:gd name="T29" fmla="*/ 15 h 183"/>
                <a:gd name="T30" fmla="*/ 461 w 962"/>
                <a:gd name="T31" fmla="*/ 12 h 183"/>
                <a:gd name="T32" fmla="*/ 387 w 962"/>
                <a:gd name="T33" fmla="*/ 15 h 183"/>
                <a:gd name="T34" fmla="*/ 314 w 962"/>
                <a:gd name="T35" fmla="*/ 25 h 183"/>
                <a:gd name="T36" fmla="*/ 246 w 962"/>
                <a:gd name="T37" fmla="*/ 42 h 183"/>
                <a:gd name="T38" fmla="*/ 180 w 962"/>
                <a:gd name="T39" fmla="*/ 64 h 183"/>
                <a:gd name="T40" fmla="*/ 118 w 962"/>
                <a:gd name="T41" fmla="*/ 91 h 183"/>
                <a:gd name="T42" fmla="*/ 60 w 962"/>
                <a:gd name="T43" fmla="*/ 121 h 183"/>
                <a:gd name="T44" fmla="*/ 8 w 962"/>
                <a:gd name="T45" fmla="*/ 155 h 183"/>
                <a:gd name="T46" fmla="*/ 8 w 962"/>
                <a:gd name="T47" fmla="*/ 155 h 183"/>
                <a:gd name="T48" fmla="*/ 0 w 962"/>
                <a:gd name="T49" fmla="*/ 144 h 183"/>
                <a:gd name="T50" fmla="*/ 54 w 962"/>
                <a:gd name="T51" fmla="*/ 110 h 183"/>
                <a:gd name="T52" fmla="*/ 112 w 962"/>
                <a:gd name="T53" fmla="*/ 79 h 183"/>
                <a:gd name="T54" fmla="*/ 176 w 962"/>
                <a:gd name="T55" fmla="*/ 52 h 183"/>
                <a:gd name="T56" fmla="*/ 243 w 962"/>
                <a:gd name="T57" fmla="*/ 30 h 183"/>
                <a:gd name="T58" fmla="*/ 312 w 962"/>
                <a:gd name="T59" fmla="*/ 14 h 183"/>
                <a:gd name="T60" fmla="*/ 385 w 962"/>
                <a:gd name="T61" fmla="*/ 3 h 183"/>
                <a:gd name="T62" fmla="*/ 461 w 962"/>
                <a:gd name="T63" fmla="*/ 0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62" h="183">
                  <a:moveTo>
                    <a:pt x="461" y="0"/>
                  </a:moveTo>
                  <a:lnTo>
                    <a:pt x="531" y="3"/>
                  </a:lnTo>
                  <a:lnTo>
                    <a:pt x="601" y="12"/>
                  </a:lnTo>
                  <a:lnTo>
                    <a:pt x="672" y="28"/>
                  </a:lnTo>
                  <a:lnTo>
                    <a:pt x="745" y="52"/>
                  </a:lnTo>
                  <a:lnTo>
                    <a:pt x="818" y="83"/>
                  </a:lnTo>
                  <a:lnTo>
                    <a:pt x="889" y="124"/>
                  </a:lnTo>
                  <a:lnTo>
                    <a:pt x="962" y="173"/>
                  </a:lnTo>
                  <a:lnTo>
                    <a:pt x="954" y="183"/>
                  </a:lnTo>
                  <a:lnTo>
                    <a:pt x="883" y="134"/>
                  </a:lnTo>
                  <a:lnTo>
                    <a:pt x="812" y="95"/>
                  </a:lnTo>
                  <a:lnTo>
                    <a:pt x="740" y="64"/>
                  </a:lnTo>
                  <a:lnTo>
                    <a:pt x="669" y="40"/>
                  </a:lnTo>
                  <a:lnTo>
                    <a:pt x="599" y="24"/>
                  </a:lnTo>
                  <a:lnTo>
                    <a:pt x="529" y="15"/>
                  </a:lnTo>
                  <a:lnTo>
                    <a:pt x="461" y="12"/>
                  </a:lnTo>
                  <a:lnTo>
                    <a:pt x="387" y="15"/>
                  </a:lnTo>
                  <a:lnTo>
                    <a:pt x="314" y="25"/>
                  </a:lnTo>
                  <a:lnTo>
                    <a:pt x="246" y="42"/>
                  </a:lnTo>
                  <a:lnTo>
                    <a:pt x="180" y="64"/>
                  </a:lnTo>
                  <a:lnTo>
                    <a:pt x="118" y="91"/>
                  </a:lnTo>
                  <a:lnTo>
                    <a:pt x="60" y="121"/>
                  </a:lnTo>
                  <a:lnTo>
                    <a:pt x="8" y="155"/>
                  </a:lnTo>
                  <a:lnTo>
                    <a:pt x="8" y="155"/>
                  </a:lnTo>
                  <a:lnTo>
                    <a:pt x="0" y="144"/>
                  </a:lnTo>
                  <a:lnTo>
                    <a:pt x="54" y="110"/>
                  </a:lnTo>
                  <a:lnTo>
                    <a:pt x="112" y="79"/>
                  </a:lnTo>
                  <a:lnTo>
                    <a:pt x="176" y="52"/>
                  </a:lnTo>
                  <a:lnTo>
                    <a:pt x="243" y="30"/>
                  </a:lnTo>
                  <a:lnTo>
                    <a:pt x="312" y="14"/>
                  </a:lnTo>
                  <a:lnTo>
                    <a:pt x="385" y="3"/>
                  </a:lnTo>
                  <a:lnTo>
                    <a:pt x="461" y="0"/>
                  </a:lnTo>
                  <a:close/>
                </a:path>
              </a:pathLst>
            </a:custGeom>
            <a:solidFill>
              <a:srgbClr val="92D050"/>
            </a:solidFill>
            <a:ln w="19050">
              <a:solidFill>
                <a:srgbClr val="92D050"/>
              </a:solidFill>
              <a:prstDash val="solid"/>
              <a:round/>
            </a:ln>
            <a:effectLst>
              <a:outerShdw algn="tl" rotWithShape="0">
                <a:srgbClr val="FFFFFF"/>
              </a:outerShdw>
            </a:effectLst>
          </p:spPr>
          <p:txBody>
            <a:bodyPr vert="horz" wrap="square" lIns="98177" tIns="49089" rIns="98177" bIns="49089" numCol="1" anchor="t" anchorCtr="0" compatLnSpc="1"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200" kern="0" dirty="0">
                <a:solidFill>
                  <a:srgbClr val="000000"/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Gill Sans" charset="0"/>
              </a:endParaRPr>
            </a:p>
          </p:txBody>
        </p:sp>
        <p:grpSp>
          <p:nvGrpSpPr>
            <p:cNvPr id="37" name="组合 36"/>
            <p:cNvGrpSpPr/>
            <p:nvPr/>
          </p:nvGrpSpPr>
          <p:grpSpPr>
            <a:xfrm>
              <a:off x="3194" y="2123"/>
              <a:ext cx="2395" cy="2395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38" name="同心圆 37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ysClr val="window" lastClr="FFFFFF"/>
                  </a:gs>
                  <a:gs pos="55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65000"/>
                    </a:sysClr>
                  </a:gs>
                </a:gsLst>
                <a:lin ang="81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p>
                <a:pPr algn="ctr" defTabSz="914400">
                  <a:defRPr/>
                </a:pPr>
                <a:endParaRPr lang="zh-CN" altLang="en-US" kern="0" dirty="0">
                  <a:solidFill>
                    <a:sysClr val="windowText" lastClr="000000"/>
                  </a:solidFill>
                  <a:latin typeface="印品黑体" panose="00000500000000000000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39" name="椭圆 38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ysClr val="window" lastClr="FFFFFF"/>
                  </a:gs>
                  <a:gs pos="51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189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p>
                <a:pPr algn="ctr" defTabSz="914400">
                  <a:defRPr/>
                </a:pPr>
                <a:endParaRPr lang="zh-CN" altLang="en-US" kern="0" dirty="0">
                  <a:solidFill>
                    <a:sysClr val="window" lastClr="FFFFFF"/>
                  </a:solidFill>
                  <a:latin typeface="印品黑体" panose="00000500000000000000" pitchFamily="2" charset="-122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40" name="文本框 39"/>
            <p:cNvSpPr txBox="1"/>
            <p:nvPr/>
          </p:nvSpPr>
          <p:spPr>
            <a:xfrm>
              <a:off x="3329" y="3055"/>
              <a:ext cx="2208" cy="725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p>
              <a:pPr algn="l"/>
              <a:r>
                <a:rPr lang="zh-CN" altLang="en-US" sz="2400" b="1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服务一流</a:t>
              </a:r>
              <a:endParaRPr lang="zh-CN" altLang="en-US" sz="24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  <p:sp>
          <p:nvSpPr>
            <p:cNvPr id="41" name="Freeform 13"/>
            <p:cNvSpPr/>
            <p:nvPr/>
          </p:nvSpPr>
          <p:spPr bwMode="auto">
            <a:xfrm rot="7080000">
              <a:off x="4037" y="6694"/>
              <a:ext cx="2143" cy="546"/>
            </a:xfrm>
            <a:custGeom>
              <a:avLst/>
              <a:gdLst>
                <a:gd name="T0" fmla="*/ 461 w 962"/>
                <a:gd name="T1" fmla="*/ 0 h 183"/>
                <a:gd name="T2" fmla="*/ 531 w 962"/>
                <a:gd name="T3" fmla="*/ 3 h 183"/>
                <a:gd name="T4" fmla="*/ 601 w 962"/>
                <a:gd name="T5" fmla="*/ 12 h 183"/>
                <a:gd name="T6" fmla="*/ 672 w 962"/>
                <a:gd name="T7" fmla="*/ 28 h 183"/>
                <a:gd name="T8" fmla="*/ 745 w 962"/>
                <a:gd name="T9" fmla="*/ 52 h 183"/>
                <a:gd name="T10" fmla="*/ 818 w 962"/>
                <a:gd name="T11" fmla="*/ 83 h 183"/>
                <a:gd name="T12" fmla="*/ 889 w 962"/>
                <a:gd name="T13" fmla="*/ 124 h 183"/>
                <a:gd name="T14" fmla="*/ 962 w 962"/>
                <a:gd name="T15" fmla="*/ 173 h 183"/>
                <a:gd name="T16" fmla="*/ 954 w 962"/>
                <a:gd name="T17" fmla="*/ 183 h 183"/>
                <a:gd name="T18" fmla="*/ 883 w 962"/>
                <a:gd name="T19" fmla="*/ 134 h 183"/>
                <a:gd name="T20" fmla="*/ 812 w 962"/>
                <a:gd name="T21" fmla="*/ 95 h 183"/>
                <a:gd name="T22" fmla="*/ 740 w 962"/>
                <a:gd name="T23" fmla="*/ 64 h 183"/>
                <a:gd name="T24" fmla="*/ 669 w 962"/>
                <a:gd name="T25" fmla="*/ 40 h 183"/>
                <a:gd name="T26" fmla="*/ 599 w 962"/>
                <a:gd name="T27" fmla="*/ 24 h 183"/>
                <a:gd name="T28" fmla="*/ 529 w 962"/>
                <a:gd name="T29" fmla="*/ 15 h 183"/>
                <a:gd name="T30" fmla="*/ 461 w 962"/>
                <a:gd name="T31" fmla="*/ 12 h 183"/>
                <a:gd name="T32" fmla="*/ 387 w 962"/>
                <a:gd name="T33" fmla="*/ 15 h 183"/>
                <a:gd name="T34" fmla="*/ 314 w 962"/>
                <a:gd name="T35" fmla="*/ 25 h 183"/>
                <a:gd name="T36" fmla="*/ 246 w 962"/>
                <a:gd name="T37" fmla="*/ 42 h 183"/>
                <a:gd name="T38" fmla="*/ 180 w 962"/>
                <a:gd name="T39" fmla="*/ 64 h 183"/>
                <a:gd name="T40" fmla="*/ 118 w 962"/>
                <a:gd name="T41" fmla="*/ 91 h 183"/>
                <a:gd name="T42" fmla="*/ 60 w 962"/>
                <a:gd name="T43" fmla="*/ 121 h 183"/>
                <a:gd name="T44" fmla="*/ 8 w 962"/>
                <a:gd name="T45" fmla="*/ 155 h 183"/>
                <a:gd name="T46" fmla="*/ 8 w 962"/>
                <a:gd name="T47" fmla="*/ 155 h 183"/>
                <a:gd name="T48" fmla="*/ 0 w 962"/>
                <a:gd name="T49" fmla="*/ 144 h 183"/>
                <a:gd name="T50" fmla="*/ 54 w 962"/>
                <a:gd name="T51" fmla="*/ 110 h 183"/>
                <a:gd name="T52" fmla="*/ 112 w 962"/>
                <a:gd name="T53" fmla="*/ 79 h 183"/>
                <a:gd name="T54" fmla="*/ 176 w 962"/>
                <a:gd name="T55" fmla="*/ 52 h 183"/>
                <a:gd name="T56" fmla="*/ 243 w 962"/>
                <a:gd name="T57" fmla="*/ 30 h 183"/>
                <a:gd name="T58" fmla="*/ 312 w 962"/>
                <a:gd name="T59" fmla="*/ 14 h 183"/>
                <a:gd name="T60" fmla="*/ 385 w 962"/>
                <a:gd name="T61" fmla="*/ 3 h 183"/>
                <a:gd name="T62" fmla="*/ 461 w 962"/>
                <a:gd name="T63" fmla="*/ 0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62" h="183">
                  <a:moveTo>
                    <a:pt x="461" y="0"/>
                  </a:moveTo>
                  <a:lnTo>
                    <a:pt x="531" y="3"/>
                  </a:lnTo>
                  <a:lnTo>
                    <a:pt x="601" y="12"/>
                  </a:lnTo>
                  <a:lnTo>
                    <a:pt x="672" y="28"/>
                  </a:lnTo>
                  <a:lnTo>
                    <a:pt x="745" y="52"/>
                  </a:lnTo>
                  <a:lnTo>
                    <a:pt x="818" y="83"/>
                  </a:lnTo>
                  <a:lnTo>
                    <a:pt x="889" y="124"/>
                  </a:lnTo>
                  <a:lnTo>
                    <a:pt x="962" y="173"/>
                  </a:lnTo>
                  <a:lnTo>
                    <a:pt x="954" y="183"/>
                  </a:lnTo>
                  <a:lnTo>
                    <a:pt x="883" y="134"/>
                  </a:lnTo>
                  <a:lnTo>
                    <a:pt x="812" y="95"/>
                  </a:lnTo>
                  <a:lnTo>
                    <a:pt x="740" y="64"/>
                  </a:lnTo>
                  <a:lnTo>
                    <a:pt x="669" y="40"/>
                  </a:lnTo>
                  <a:lnTo>
                    <a:pt x="599" y="24"/>
                  </a:lnTo>
                  <a:lnTo>
                    <a:pt x="529" y="15"/>
                  </a:lnTo>
                  <a:lnTo>
                    <a:pt x="461" y="12"/>
                  </a:lnTo>
                  <a:lnTo>
                    <a:pt x="387" y="15"/>
                  </a:lnTo>
                  <a:lnTo>
                    <a:pt x="314" y="25"/>
                  </a:lnTo>
                  <a:lnTo>
                    <a:pt x="246" y="42"/>
                  </a:lnTo>
                  <a:lnTo>
                    <a:pt x="180" y="64"/>
                  </a:lnTo>
                  <a:lnTo>
                    <a:pt x="118" y="91"/>
                  </a:lnTo>
                  <a:lnTo>
                    <a:pt x="60" y="121"/>
                  </a:lnTo>
                  <a:lnTo>
                    <a:pt x="8" y="155"/>
                  </a:lnTo>
                  <a:lnTo>
                    <a:pt x="8" y="155"/>
                  </a:lnTo>
                  <a:lnTo>
                    <a:pt x="0" y="144"/>
                  </a:lnTo>
                  <a:lnTo>
                    <a:pt x="54" y="110"/>
                  </a:lnTo>
                  <a:lnTo>
                    <a:pt x="112" y="79"/>
                  </a:lnTo>
                  <a:lnTo>
                    <a:pt x="176" y="52"/>
                  </a:lnTo>
                  <a:lnTo>
                    <a:pt x="243" y="30"/>
                  </a:lnTo>
                  <a:lnTo>
                    <a:pt x="312" y="14"/>
                  </a:lnTo>
                  <a:lnTo>
                    <a:pt x="385" y="3"/>
                  </a:lnTo>
                  <a:lnTo>
                    <a:pt x="461" y="0"/>
                  </a:lnTo>
                  <a:close/>
                </a:path>
              </a:pathLst>
            </a:custGeom>
            <a:solidFill>
              <a:srgbClr val="00B050"/>
            </a:solidFill>
            <a:ln w="12700">
              <a:solidFill>
                <a:srgbClr val="00B050"/>
              </a:solidFill>
              <a:prstDash val="solid"/>
              <a:round/>
            </a:ln>
            <a:effectLst>
              <a:outerShdw algn="tl" rotWithShape="0">
                <a:srgbClr val="FFFFFF"/>
              </a:outerShdw>
            </a:effectLst>
          </p:spPr>
          <p:txBody>
            <a:bodyPr vert="horz" wrap="square" lIns="98177" tIns="49089" rIns="98177" bIns="49089" numCol="1" anchor="t" anchorCtr="0" compatLnSpc="1"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200" kern="0" dirty="0">
                <a:solidFill>
                  <a:srgbClr val="000000"/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Gill Sans" charset="0"/>
              </a:endParaRPr>
            </a:p>
          </p:txBody>
        </p:sp>
        <p:grpSp>
          <p:nvGrpSpPr>
            <p:cNvPr id="42" name="组合 41"/>
            <p:cNvGrpSpPr/>
            <p:nvPr/>
          </p:nvGrpSpPr>
          <p:grpSpPr>
            <a:xfrm>
              <a:off x="4057" y="7256"/>
              <a:ext cx="2395" cy="2395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43" name="同心圆 42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ysClr val="window" lastClr="FFFFFF"/>
                  </a:gs>
                  <a:gs pos="55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65000"/>
                    </a:sysClr>
                  </a:gs>
                </a:gsLst>
                <a:lin ang="81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p>
                <a:pPr algn="ctr" defTabSz="914400">
                  <a:defRPr/>
                </a:pPr>
                <a:endParaRPr lang="zh-CN" altLang="en-US" kern="0" dirty="0">
                  <a:solidFill>
                    <a:sysClr val="windowText" lastClr="000000"/>
                  </a:solidFill>
                  <a:latin typeface="印品黑体" panose="00000500000000000000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44" name="椭圆 43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ysClr val="window" lastClr="FFFFFF"/>
                  </a:gs>
                  <a:gs pos="51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189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p>
                <a:pPr algn="ctr" defTabSz="914400">
                  <a:defRPr/>
                </a:pPr>
                <a:endParaRPr lang="zh-CN" altLang="en-US" kern="0" dirty="0">
                  <a:solidFill>
                    <a:sysClr val="window" lastClr="FFFFFF"/>
                  </a:solidFill>
                  <a:latin typeface="印品黑体" panose="00000500000000000000" pitchFamily="2" charset="-122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45" name="文本框 44"/>
            <p:cNvSpPr txBox="1"/>
            <p:nvPr/>
          </p:nvSpPr>
          <p:spPr>
            <a:xfrm>
              <a:off x="4150" y="8148"/>
              <a:ext cx="2208" cy="725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p>
              <a:pPr algn="l"/>
              <a:r>
                <a:rPr lang="zh-CN" altLang="en-US" sz="2400" b="1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高阶目标</a:t>
              </a:r>
              <a:endParaRPr lang="zh-CN" altLang="en-US" sz="24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</p:grpSp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7" name="图片 2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73611" y="6064597"/>
            <a:ext cx="3621063" cy="804957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373040" y="1796532"/>
            <a:ext cx="7146290" cy="1374775"/>
          </a:xfrm>
          <a:prstGeom prst="rect">
            <a:avLst/>
          </a:prstGeom>
          <a:noFill/>
        </p:spPr>
        <p:txBody>
          <a:bodyPr wrap="none" lIns="128580" tIns="64290" rIns="128580" bIns="6429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p>
            <a:pPr algn="ctr">
              <a:lnSpc>
                <a:spcPct val="150000"/>
              </a:lnSpc>
            </a:pPr>
            <a:r>
              <a:rPr lang="zh-CN" altLang="en-US" sz="5400" b="1" dirty="0">
                <a:ln>
                  <a:prstDash val="solid"/>
                </a:ln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  <a:cs typeface="微软雅黑" panose="020B0503020204020204" charset="-122"/>
              </a:rPr>
              <a:t>恳请各位专家批评指正</a:t>
            </a:r>
            <a:endParaRPr lang="zh-CN" altLang="en-US" sz="5400" b="1" dirty="0">
              <a:ln>
                <a:prstDash val="solid"/>
              </a:ln>
              <a:solidFill>
                <a:srgbClr val="00B050"/>
              </a:solidFill>
              <a:latin typeface="楷体" panose="02010609060101010101" charset="-122"/>
              <a:ea typeface="楷体" panose="02010609060101010101" charset="-122"/>
              <a:cs typeface="微软雅黑" panose="020B050302020402020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3834810" y="4336415"/>
            <a:ext cx="4222750" cy="521970"/>
            <a:chOff x="5946" y="6703"/>
            <a:chExt cx="6650" cy="822"/>
          </a:xfrm>
        </p:grpSpPr>
        <p:cxnSp>
          <p:nvCxnSpPr>
            <p:cNvPr id="2" name="直接连接符 1"/>
            <p:cNvCxnSpPr/>
            <p:nvPr>
              <p:custDataLst>
                <p:tags r:id="rId3"/>
              </p:custDataLst>
            </p:nvPr>
          </p:nvCxnSpPr>
          <p:spPr>
            <a:xfrm>
              <a:off x="11606" y="7108"/>
              <a:ext cx="991" cy="12"/>
            </a:xfrm>
            <a:prstGeom prst="line">
              <a:avLst/>
            </a:prstGeom>
            <a:ln w="28575">
              <a:solidFill>
                <a:srgbClr val="F25BF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" name="直接连接符 2"/>
            <p:cNvCxnSpPr/>
            <p:nvPr>
              <p:custDataLst>
                <p:tags r:id="rId4"/>
              </p:custDataLst>
            </p:nvPr>
          </p:nvCxnSpPr>
          <p:spPr>
            <a:xfrm>
              <a:off x="5946" y="7108"/>
              <a:ext cx="991" cy="12"/>
            </a:xfrm>
            <a:prstGeom prst="line">
              <a:avLst/>
            </a:prstGeom>
            <a:ln w="28575">
              <a:solidFill>
                <a:srgbClr val="F25BF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文本框 3"/>
            <p:cNvSpPr txBox="1"/>
            <p:nvPr/>
          </p:nvSpPr>
          <p:spPr>
            <a:xfrm>
              <a:off x="7251" y="6703"/>
              <a:ext cx="4041" cy="82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p>
              <a:r>
                <a:rPr lang="zh-CN" altLang="en-US" sz="2800" b="1" dirty="0">
                  <a:ln>
                    <a:prstDash val="solid"/>
                  </a:ln>
                  <a:solidFill>
                    <a:schemeClr val="accent5"/>
                  </a:solidFill>
                  <a:latin typeface="楷体" panose="02010609060101010101" charset="-122"/>
                  <a:ea typeface="楷体" panose="02010609060101010101" charset="-122"/>
                  <a:cs typeface="微软雅黑" panose="020B0503020204020204" charset="-122"/>
                  <a:sym typeface="+mn-ea"/>
                </a:rPr>
                <a:t>汇报人</a:t>
              </a:r>
              <a:r>
                <a:rPr lang="en-US" altLang="zh-CN" sz="2800" b="1" dirty="0">
                  <a:ln>
                    <a:prstDash val="solid"/>
                  </a:ln>
                  <a:solidFill>
                    <a:schemeClr val="accent5"/>
                  </a:solidFill>
                  <a:latin typeface="楷体" panose="02010609060101010101" charset="-122"/>
                  <a:ea typeface="楷体" panose="02010609060101010101" charset="-122"/>
                  <a:cs typeface="微软雅黑" panose="020B0503020204020204" charset="-122"/>
                  <a:sym typeface="+mn-ea"/>
                </a:rPr>
                <a:t> </a:t>
              </a:r>
              <a:r>
                <a:rPr lang="zh-CN" altLang="en-US" sz="2800" b="1" dirty="0">
                  <a:ln>
                    <a:prstDash val="solid"/>
                  </a:ln>
                  <a:solidFill>
                    <a:schemeClr val="accent5"/>
                  </a:solidFill>
                  <a:latin typeface="楷体" panose="02010609060101010101" charset="-122"/>
                  <a:ea typeface="楷体" panose="02010609060101010101" charset="-122"/>
                  <a:cs typeface="微软雅黑" panose="020B0503020204020204" charset="-122"/>
                  <a:sym typeface="+mn-ea"/>
                </a:rPr>
                <a:t>杨正亮</a:t>
              </a:r>
              <a:endParaRPr lang="zh-CN" altLang="en-US" sz="2800" b="1" dirty="0">
                <a:ln>
                  <a:prstDash val="solid"/>
                </a:ln>
                <a:solidFill>
                  <a:schemeClr val="accent5"/>
                </a:solidFill>
                <a:latin typeface="楷体" panose="02010609060101010101" charset="-122"/>
                <a:ea typeface="楷体" panose="02010609060101010101" charset="-122"/>
                <a:cs typeface="微软雅黑" panose="020B0503020204020204" charset="-122"/>
                <a:sym typeface="+mn-ea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4813935" y="5278755"/>
            <a:ext cx="256603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b="1" dirty="0">
                <a:ln>
                  <a:prstDash val="solid"/>
                </a:ln>
                <a:solidFill>
                  <a:schemeClr val="accent6"/>
                </a:solidFill>
                <a:latin typeface="楷体" panose="02010609060101010101" charset="-122"/>
                <a:ea typeface="楷体" panose="02010609060101010101" charset="-122"/>
                <a:cs typeface="微软雅黑" panose="020B0503020204020204" charset="-122"/>
                <a:sym typeface="+mn-ea"/>
              </a:rPr>
              <a:t>2023</a:t>
            </a:r>
            <a:r>
              <a:rPr lang="zh-CN" altLang="en-US" b="1" dirty="0">
                <a:ln>
                  <a:prstDash val="solid"/>
                </a:ln>
                <a:solidFill>
                  <a:schemeClr val="accent6"/>
                </a:solidFill>
                <a:latin typeface="楷体" panose="02010609060101010101" charset="-122"/>
                <a:ea typeface="楷体" panose="02010609060101010101" charset="-122"/>
                <a:cs typeface="微软雅黑" panose="020B0503020204020204" charset="-122"/>
                <a:sym typeface="+mn-ea"/>
              </a:rPr>
              <a:t>年</a:t>
            </a:r>
            <a:r>
              <a:rPr lang="en-US" altLang="zh-CN" b="1" dirty="0">
                <a:ln>
                  <a:prstDash val="solid"/>
                </a:ln>
                <a:solidFill>
                  <a:schemeClr val="accent6"/>
                </a:solidFill>
                <a:latin typeface="楷体" panose="02010609060101010101" charset="-122"/>
                <a:ea typeface="楷体" panose="02010609060101010101" charset="-122"/>
                <a:cs typeface="微软雅黑" panose="020B0503020204020204" charset="-122"/>
                <a:sym typeface="+mn-ea"/>
              </a:rPr>
              <a:t>9</a:t>
            </a:r>
            <a:r>
              <a:rPr lang="zh-CN" altLang="en-US" b="1" dirty="0">
                <a:ln>
                  <a:prstDash val="solid"/>
                </a:ln>
                <a:solidFill>
                  <a:schemeClr val="accent6"/>
                </a:solidFill>
                <a:latin typeface="楷体" panose="02010609060101010101" charset="-122"/>
                <a:ea typeface="楷体" panose="02010609060101010101" charset="-122"/>
                <a:cs typeface="微软雅黑" panose="020B0503020204020204" charset="-122"/>
                <a:sym typeface="+mn-ea"/>
              </a:rPr>
              <a:t>月</a:t>
            </a:r>
            <a:r>
              <a:rPr lang="en-US" altLang="zh-CN" b="1" dirty="0">
                <a:ln>
                  <a:prstDash val="solid"/>
                </a:ln>
                <a:solidFill>
                  <a:schemeClr val="accent6"/>
                </a:solidFill>
                <a:latin typeface="楷体" panose="02010609060101010101" charset="-122"/>
                <a:ea typeface="楷体" panose="02010609060101010101" charset="-122"/>
                <a:cs typeface="微软雅黑" panose="020B0503020204020204" charset="-122"/>
                <a:sym typeface="+mn-ea"/>
              </a:rPr>
              <a:t>28</a:t>
            </a:r>
            <a:endParaRPr lang="en-US" altLang="zh-CN" b="1" dirty="0">
              <a:ln>
                <a:prstDash val="solid"/>
              </a:ln>
              <a:solidFill>
                <a:schemeClr val="accent6"/>
              </a:solidFill>
              <a:latin typeface="楷体" panose="02010609060101010101" charset="-122"/>
              <a:ea typeface="楷体" panose="02010609060101010101" charset="-122"/>
              <a:cs typeface="微软雅黑" panose="020B0503020204020204" charset="-122"/>
              <a:sym typeface="+mn-ea"/>
            </a:endParaRPr>
          </a:p>
        </p:txBody>
      </p:sp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1159510" y="1527810"/>
            <a:ext cx="8877935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50000"/>
              </a:lnSpc>
            </a:pPr>
            <a:r>
              <a:rPr lang="zh-CN" sz="2400" b="1">
                <a:solidFill>
                  <a:srgbClr val="FF0000"/>
                </a:solidFill>
                <a:sym typeface="+mn-ea"/>
              </a:rPr>
              <a:t>三个方面：</a:t>
            </a:r>
            <a:endParaRPr lang="zh-CN" sz="2400" b="1">
              <a:solidFill>
                <a:srgbClr val="FF0000"/>
              </a:solidFill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en-US" altLang="zh-CN" sz="2400" b="1">
                <a:solidFill>
                  <a:schemeClr val="accent5"/>
                </a:solidFill>
                <a:sym typeface="+mn-ea"/>
              </a:rPr>
              <a:t>1</a:t>
            </a:r>
            <a:r>
              <a:rPr lang="zh-CN" altLang="en-US" sz="2400" b="1">
                <a:solidFill>
                  <a:schemeClr val="accent5"/>
                </a:solidFill>
                <a:sym typeface="+mn-ea"/>
              </a:rPr>
              <a:t>、</a:t>
            </a:r>
            <a:r>
              <a:rPr lang="en-US" altLang="zh-CN" sz="2400" b="1">
                <a:solidFill>
                  <a:schemeClr val="accent5"/>
                </a:solidFill>
                <a:sym typeface="+mn-ea"/>
              </a:rPr>
              <a:t> </a:t>
            </a:r>
            <a:r>
              <a:rPr lang="zh-CN" altLang="en-US" sz="2400" b="1">
                <a:solidFill>
                  <a:schemeClr val="accent5"/>
                </a:solidFill>
                <a:sym typeface="+mn-ea"/>
              </a:rPr>
              <a:t>一流大学建设（一流专业、一流人才、一流课程）</a:t>
            </a:r>
            <a:endParaRPr lang="zh-CN" altLang="en-US" sz="2400" b="1">
              <a:solidFill>
                <a:schemeClr val="accent5"/>
              </a:solidFill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en-US" altLang="zh-CN" sz="2400" b="1">
                <a:solidFill>
                  <a:schemeClr val="accent5"/>
                </a:solidFill>
                <a:sym typeface="+mn-ea"/>
              </a:rPr>
              <a:t>2</a:t>
            </a:r>
            <a:r>
              <a:rPr lang="zh-CN" altLang="en-US" sz="2400" b="1">
                <a:solidFill>
                  <a:schemeClr val="accent5"/>
                </a:solidFill>
                <a:sym typeface="+mn-ea"/>
              </a:rPr>
              <a:t>、教学的时代性（互联网</a:t>
            </a:r>
            <a:r>
              <a:rPr lang="en-US" altLang="zh-CN" sz="2400" b="1">
                <a:solidFill>
                  <a:schemeClr val="accent5"/>
                </a:solidFill>
                <a:sym typeface="+mn-ea"/>
              </a:rPr>
              <a:t>+</a:t>
            </a:r>
            <a:r>
              <a:rPr lang="zh-CN" altLang="en-US" sz="2400" b="1">
                <a:solidFill>
                  <a:schemeClr val="accent5"/>
                </a:solidFill>
                <a:sym typeface="+mn-ea"/>
              </a:rPr>
              <a:t>）</a:t>
            </a:r>
            <a:endParaRPr lang="zh-CN" altLang="en-US" sz="2400" b="1">
              <a:solidFill>
                <a:schemeClr val="accent5"/>
              </a:solidFill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en-US" altLang="zh-CN" sz="2400" b="1">
                <a:solidFill>
                  <a:schemeClr val="accent5"/>
                </a:solidFill>
                <a:sym typeface="+mn-ea"/>
              </a:rPr>
              <a:t>3</a:t>
            </a:r>
            <a:r>
              <a:rPr lang="zh-CN" altLang="en-US" sz="2400" b="1">
                <a:solidFill>
                  <a:schemeClr val="accent5"/>
                </a:solidFill>
                <a:sym typeface="+mn-ea"/>
              </a:rPr>
              <a:t>、教学改革创新（追求卓越）</a:t>
            </a:r>
            <a:endParaRPr lang="zh-CN" sz="2400" b="1">
              <a:solidFill>
                <a:schemeClr val="accent5"/>
              </a:solidFill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idx="1"/>
            <p:custDataLst>
              <p:tags r:id="rId1"/>
            </p:custDataLst>
          </p:nvPr>
        </p:nvSpPr>
        <p:spPr>
          <a:xfrm>
            <a:off x="697230" y="479425"/>
            <a:ext cx="9960610" cy="974725"/>
          </a:xfrm>
        </p:spPr>
        <p:txBody>
          <a:bodyPr/>
          <a:p>
            <a:pPr marL="507365" indent="-507365" algn="l">
              <a:lnSpc>
                <a:spcPct val="150000"/>
              </a:lnSpc>
              <a:buClrTx/>
              <a:buSzTx/>
              <a:buFont typeface="Wingdings" panose="05000000000000000000" charset="0"/>
              <a:buChar char="n"/>
            </a:pPr>
            <a:r>
              <a:rPr lang="zh-CN" altLang="en-US" sz="3200" b="1">
                <a:solidFill>
                  <a:srgbClr val="17C913"/>
                </a:solidFill>
                <a:sym typeface="+mn-ea"/>
              </a:rPr>
              <a:t>成果背景</a:t>
            </a:r>
            <a:r>
              <a:rPr lang="zh-CN" altLang="en-US" sz="3200" b="1">
                <a:solidFill>
                  <a:srgbClr val="FF0000"/>
                </a:solidFill>
                <a:sym typeface="+mn-ea"/>
              </a:rPr>
              <a:t>（时代性）</a:t>
            </a:r>
            <a:endParaRPr lang="zh-CN" altLang="en-US" sz="3200" b="1">
              <a:solidFill>
                <a:srgbClr val="FF0000"/>
              </a:solidFill>
              <a:sym typeface="+mn-ea"/>
            </a:endParaRPr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159510" y="1527810"/>
            <a:ext cx="4695825" cy="410146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55335" y="1129665"/>
            <a:ext cx="4661535" cy="50615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内容占位符 5"/>
          <p:cNvSpPr>
            <a:spLocks noGrp="1"/>
          </p:cNvSpPr>
          <p:nvPr>
            <p:ph idx="1"/>
            <p:custDataLst>
              <p:tags r:id="rId1"/>
            </p:custDataLst>
          </p:nvPr>
        </p:nvSpPr>
        <p:spPr>
          <a:xfrm>
            <a:off x="697230" y="479425"/>
            <a:ext cx="9960610" cy="974725"/>
          </a:xfrm>
        </p:spPr>
        <p:txBody>
          <a:bodyPr/>
          <a:p>
            <a:pPr marL="507365" indent="-507365" algn="l">
              <a:lnSpc>
                <a:spcPct val="150000"/>
              </a:lnSpc>
              <a:buClrTx/>
              <a:buSzTx/>
              <a:buFont typeface="Wingdings" panose="05000000000000000000" charset="0"/>
              <a:buChar char="n"/>
            </a:pPr>
            <a:r>
              <a:rPr lang="zh-CN" altLang="en-US" sz="3200" b="1">
                <a:solidFill>
                  <a:srgbClr val="17C913"/>
                </a:solidFill>
                <a:sym typeface="+mn-ea"/>
              </a:rPr>
              <a:t>成果背景</a:t>
            </a:r>
            <a:r>
              <a:rPr lang="zh-CN" altLang="en-US" sz="3200" b="1">
                <a:solidFill>
                  <a:srgbClr val="FF0000"/>
                </a:solidFill>
                <a:sym typeface="+mn-ea"/>
              </a:rPr>
              <a:t>（教改工作）</a:t>
            </a:r>
            <a:endParaRPr lang="zh-CN" altLang="en-US" sz="3200" b="1">
              <a:solidFill>
                <a:srgbClr val="FF0000"/>
              </a:solidFill>
              <a:sym typeface="+mn-ea"/>
            </a:endParaRPr>
          </a:p>
        </p:txBody>
      </p:sp>
      <p:pic>
        <p:nvPicPr>
          <p:cNvPr id="13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7583" y="1453833"/>
            <a:ext cx="5266055" cy="2818765"/>
          </a:xfrm>
          <a:prstGeom prst="rect">
            <a:avLst/>
          </a:prstGeom>
          <a:noFill/>
          <a:ln>
            <a:noFill/>
          </a:ln>
        </p:spPr>
      </p:pic>
      <p:pic>
        <p:nvPicPr>
          <p:cNvPr id="30" name="图片 30" descr="IMG_045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30950" y="988060"/>
            <a:ext cx="2793365" cy="1939925"/>
          </a:xfrm>
          <a:prstGeom prst="rect">
            <a:avLst/>
          </a:prstGeom>
        </p:spPr>
      </p:pic>
      <p:pic>
        <p:nvPicPr>
          <p:cNvPr id="24" name="图片 24" descr="IMG_044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24315" y="988060"/>
            <a:ext cx="2848610" cy="1988820"/>
          </a:xfrm>
          <a:prstGeom prst="rect">
            <a:avLst/>
          </a:prstGeom>
        </p:spPr>
      </p:pic>
      <p:pic>
        <p:nvPicPr>
          <p:cNvPr id="25" name="图片 25" descr="IMG_044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30950" y="2927985"/>
            <a:ext cx="2880360" cy="2032000"/>
          </a:xfrm>
          <a:prstGeom prst="rect">
            <a:avLst/>
          </a:prstGeom>
        </p:spPr>
      </p:pic>
      <p:pic>
        <p:nvPicPr>
          <p:cNvPr id="32" name="图片 1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211310" y="2927985"/>
            <a:ext cx="2769235" cy="1873250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</p:pic>
      <p:pic>
        <p:nvPicPr>
          <p:cNvPr id="31" name="图片 31" descr="IMG_044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374765" y="4854575"/>
            <a:ext cx="2792730" cy="1903095"/>
          </a:xfrm>
          <a:prstGeom prst="rect">
            <a:avLst/>
          </a:prstGeom>
        </p:spPr>
      </p:pic>
      <p:pic>
        <p:nvPicPr>
          <p:cNvPr id="28" name="图片 28" descr="IMG_045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211310" y="4843145"/>
            <a:ext cx="2757805" cy="1925955"/>
          </a:xfrm>
          <a:prstGeom prst="rect">
            <a:avLst/>
          </a:prstGeom>
        </p:spPr>
      </p:pic>
      <p:pic>
        <p:nvPicPr>
          <p:cNvPr id="26" name="图片 26" descr="IMG_044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613785" y="4900295"/>
            <a:ext cx="2757805" cy="1939290"/>
          </a:xfrm>
          <a:prstGeom prst="rect">
            <a:avLst/>
          </a:prstGeom>
        </p:spPr>
      </p:pic>
      <p:pic>
        <p:nvPicPr>
          <p:cNvPr id="33" name="图片 14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71830" y="4737100"/>
            <a:ext cx="2855595" cy="202057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内容占位符 5"/>
          <p:cNvSpPr>
            <a:spLocks noGrp="1"/>
          </p:cNvSpPr>
          <p:nvPr>
            <p:ph idx="1"/>
            <p:custDataLst>
              <p:tags r:id="rId1"/>
            </p:custDataLst>
          </p:nvPr>
        </p:nvSpPr>
        <p:spPr>
          <a:xfrm>
            <a:off x="697230" y="467995"/>
            <a:ext cx="9960610" cy="974725"/>
          </a:xfrm>
        </p:spPr>
        <p:txBody>
          <a:bodyPr/>
          <a:p>
            <a:pPr marL="507365" indent="-507365" algn="l">
              <a:lnSpc>
                <a:spcPct val="150000"/>
              </a:lnSpc>
              <a:buClrTx/>
              <a:buSzTx/>
              <a:buFont typeface="Wingdings" panose="05000000000000000000" charset="0"/>
              <a:buChar char="n"/>
            </a:pPr>
            <a:r>
              <a:rPr lang="zh-CN" altLang="en-US" sz="3200" b="1">
                <a:solidFill>
                  <a:srgbClr val="17C913"/>
                </a:solidFill>
                <a:sym typeface="+mn-ea"/>
              </a:rPr>
              <a:t>成果背景</a:t>
            </a:r>
            <a:r>
              <a:rPr lang="zh-CN" altLang="en-US" sz="3200" b="1">
                <a:solidFill>
                  <a:srgbClr val="FF0000"/>
                </a:solidFill>
                <a:sym typeface="+mn-ea"/>
              </a:rPr>
              <a:t>（经验传承）</a:t>
            </a:r>
            <a:endParaRPr lang="zh-CN" altLang="en-US" sz="3200" b="1">
              <a:solidFill>
                <a:srgbClr val="FF0000"/>
              </a:solidFill>
              <a:sym typeface="+mn-ea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561975" y="1037590"/>
            <a:ext cx="11992610" cy="5685790"/>
            <a:chOff x="405" y="1514"/>
            <a:chExt cx="18886" cy="8954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2823" y="5695"/>
              <a:ext cx="9" cy="1466"/>
            </a:xfrm>
            <a:prstGeom prst="line">
              <a:avLst/>
            </a:prstGeom>
            <a:ln w="38100">
              <a:solidFill>
                <a:srgbClr val="002060"/>
              </a:solidFill>
              <a:prstDash val="sysDot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>
              <a:stCxn id="5" idx="2"/>
            </p:cNvCxnSpPr>
            <p:nvPr/>
          </p:nvCxnSpPr>
          <p:spPr>
            <a:xfrm>
              <a:off x="6338" y="4375"/>
              <a:ext cx="49" cy="1560"/>
            </a:xfrm>
            <a:prstGeom prst="line">
              <a:avLst/>
            </a:prstGeom>
            <a:ln w="38100">
              <a:solidFill>
                <a:srgbClr val="002060"/>
              </a:solidFill>
              <a:prstDash val="sysDot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" name="右箭头 1"/>
            <p:cNvSpPr/>
            <p:nvPr/>
          </p:nvSpPr>
          <p:spPr>
            <a:xfrm>
              <a:off x="1245" y="5243"/>
              <a:ext cx="17516" cy="785"/>
            </a:xfrm>
            <a:prstGeom prst="rightArrow">
              <a:avLst/>
            </a:prstGeom>
            <a:solidFill>
              <a:srgbClr val="0B5FD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2648" y="5455"/>
              <a:ext cx="360" cy="360"/>
            </a:xfrm>
            <a:prstGeom prst="ellipse">
              <a:avLst/>
            </a:prstGeom>
            <a:solidFill>
              <a:srgbClr val="FFFF00"/>
            </a:solidFill>
            <a:ln w="57150">
              <a:solidFill>
                <a:srgbClr val="EC60E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865" y="3875"/>
              <a:ext cx="1926" cy="1016"/>
            </a:xfrm>
            <a:prstGeom prst="rect">
              <a:avLst/>
            </a:prstGeom>
            <a:solidFill>
              <a:srgbClr val="FEC000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p>
              <a:pPr algn="ctr"/>
              <a:r>
                <a:rPr lang="zh-CN" altLang="en-US" sz="1800" b="1">
                  <a:solidFill>
                    <a:srgbClr val="2E2F10"/>
                  </a:solidFill>
                  <a:latin typeface="微软雅黑" panose="020B0503020204020204" charset="-122"/>
                  <a:ea typeface="微软雅黑" panose="020B0503020204020204" charset="-122"/>
                </a:rPr>
                <a:t>校级</a:t>
              </a:r>
              <a:endParaRPr lang="zh-CN" altLang="en-US" sz="1800" b="1">
                <a:solidFill>
                  <a:srgbClr val="2E2F1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 algn="ctr"/>
              <a:r>
                <a:rPr lang="zh-CN" altLang="en-US" sz="1800" b="1">
                  <a:solidFill>
                    <a:srgbClr val="2E2F10"/>
                  </a:solidFill>
                  <a:latin typeface="微软雅黑" panose="020B0503020204020204" charset="-122"/>
                  <a:ea typeface="微软雅黑" panose="020B0503020204020204" charset="-122"/>
                </a:rPr>
                <a:t>精品课程</a:t>
              </a:r>
              <a:endParaRPr lang="zh-CN" altLang="en-US" sz="1800" b="1">
                <a:solidFill>
                  <a:srgbClr val="2E2F1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6183" y="5455"/>
              <a:ext cx="360" cy="360"/>
            </a:xfrm>
            <a:prstGeom prst="ellipse">
              <a:avLst/>
            </a:prstGeom>
            <a:solidFill>
              <a:srgbClr val="FFFF00"/>
            </a:solidFill>
            <a:ln w="57150">
              <a:solidFill>
                <a:srgbClr val="EC60E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2270" y="4876"/>
              <a:ext cx="1115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80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2007</a:t>
              </a:r>
              <a:endParaRPr lang="en-US" altLang="zh-CN" sz="180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5400" y="6385"/>
              <a:ext cx="1926" cy="1016"/>
            </a:xfrm>
            <a:prstGeom prst="rect">
              <a:avLst/>
            </a:prstGeom>
            <a:solidFill>
              <a:srgbClr val="FEC000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p>
              <a:pPr algn="ctr"/>
              <a:r>
                <a:rPr lang="zh-CN" altLang="en-US" sz="1800" b="1">
                  <a:solidFill>
                    <a:srgbClr val="2E2F10"/>
                  </a:solidFill>
                  <a:latin typeface="微软雅黑" panose="020B0503020204020204" charset="-122"/>
                  <a:ea typeface="微软雅黑" panose="020B0503020204020204" charset="-122"/>
                </a:rPr>
                <a:t>校级</a:t>
              </a:r>
              <a:endParaRPr lang="zh-CN" altLang="en-US" sz="1800" b="1">
                <a:solidFill>
                  <a:srgbClr val="2E2F1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 algn="ctr"/>
              <a:r>
                <a:rPr lang="zh-CN" altLang="en-US" sz="1800" b="1">
                  <a:solidFill>
                    <a:srgbClr val="2E2F10"/>
                  </a:solidFill>
                  <a:latin typeface="微软雅黑" panose="020B0503020204020204" charset="-122"/>
                  <a:ea typeface="微软雅黑" panose="020B0503020204020204" charset="-122"/>
                </a:rPr>
                <a:t>优质课程</a:t>
              </a:r>
              <a:endParaRPr lang="zh-CN" altLang="en-US" sz="1800" b="1">
                <a:solidFill>
                  <a:srgbClr val="2E2F1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5805" y="5815"/>
              <a:ext cx="1115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80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2012</a:t>
              </a:r>
              <a:endParaRPr lang="en-US" altLang="zh-CN" sz="180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24" name="直接连接符 23"/>
            <p:cNvCxnSpPr/>
            <p:nvPr/>
          </p:nvCxnSpPr>
          <p:spPr>
            <a:xfrm>
              <a:off x="9567" y="5675"/>
              <a:ext cx="14" cy="2450"/>
            </a:xfrm>
            <a:prstGeom prst="line">
              <a:avLst/>
            </a:prstGeom>
            <a:ln w="38100">
              <a:solidFill>
                <a:srgbClr val="002060"/>
              </a:solidFill>
              <a:prstDash val="sysDot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>
              <a:off x="12818" y="4355"/>
              <a:ext cx="49" cy="1560"/>
            </a:xfrm>
            <a:prstGeom prst="line">
              <a:avLst/>
            </a:prstGeom>
            <a:ln w="38100">
              <a:solidFill>
                <a:srgbClr val="002060"/>
              </a:solidFill>
              <a:prstDash val="sysDot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椭圆 25"/>
            <p:cNvSpPr/>
            <p:nvPr/>
          </p:nvSpPr>
          <p:spPr>
            <a:xfrm>
              <a:off x="9394" y="5435"/>
              <a:ext cx="360" cy="360"/>
            </a:xfrm>
            <a:prstGeom prst="ellipse">
              <a:avLst/>
            </a:prstGeom>
            <a:solidFill>
              <a:srgbClr val="FFFF00"/>
            </a:solidFill>
            <a:ln w="57150">
              <a:solidFill>
                <a:srgbClr val="EC60E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8392" y="3875"/>
              <a:ext cx="2364" cy="1016"/>
            </a:xfrm>
            <a:prstGeom prst="rect">
              <a:avLst/>
            </a:prstGeom>
            <a:solidFill>
              <a:srgbClr val="FEC000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p>
              <a:pPr algn="ctr"/>
              <a:r>
                <a:rPr lang="zh-CN" altLang="en-US" sz="1800" b="1">
                  <a:solidFill>
                    <a:srgbClr val="2E2F10"/>
                  </a:solidFill>
                  <a:latin typeface="微软雅黑" panose="020B0503020204020204" charset="-122"/>
                  <a:ea typeface="微软雅黑" panose="020B0503020204020204" charset="-122"/>
                </a:rPr>
                <a:t>中国大学</a:t>
              </a:r>
              <a:r>
                <a:rPr lang="en-US" altLang="zh-CN" sz="1800" b="1">
                  <a:solidFill>
                    <a:srgbClr val="2E2F10"/>
                  </a:solidFill>
                  <a:latin typeface="微软雅黑" panose="020B0503020204020204" charset="-122"/>
                  <a:ea typeface="微软雅黑" panose="020B0503020204020204" charset="-122"/>
                </a:rPr>
                <a:t>MOOC</a:t>
              </a:r>
              <a:r>
                <a:rPr lang="zh-CN" altLang="en-US" sz="1800" b="1">
                  <a:solidFill>
                    <a:srgbClr val="2E2F10"/>
                  </a:solidFill>
                  <a:latin typeface="微软雅黑" panose="020B0503020204020204" charset="-122"/>
                  <a:ea typeface="微软雅黑" panose="020B0503020204020204" charset="-122"/>
                </a:rPr>
                <a:t>课程</a:t>
              </a:r>
              <a:endParaRPr lang="zh-CN" altLang="en-US" sz="1800" b="1">
                <a:solidFill>
                  <a:srgbClr val="2E2F1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>
              <a:off x="12663" y="5435"/>
              <a:ext cx="360" cy="360"/>
            </a:xfrm>
            <a:prstGeom prst="ellipse">
              <a:avLst/>
            </a:prstGeom>
            <a:solidFill>
              <a:srgbClr val="FFFF00"/>
            </a:solidFill>
            <a:ln w="57150">
              <a:solidFill>
                <a:srgbClr val="EC60E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9016" y="4856"/>
              <a:ext cx="1115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80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2018</a:t>
              </a:r>
              <a:endParaRPr lang="en-US" altLang="zh-CN" sz="180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11605" y="6365"/>
              <a:ext cx="2476" cy="1016"/>
            </a:xfrm>
            <a:prstGeom prst="rect">
              <a:avLst/>
            </a:prstGeom>
            <a:solidFill>
              <a:srgbClr val="FEC000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p>
              <a:pPr algn="ctr"/>
              <a:r>
                <a:rPr lang="zh-CN" altLang="en-US" sz="1800" b="1">
                  <a:solidFill>
                    <a:srgbClr val="2E2F10"/>
                  </a:solidFill>
                  <a:latin typeface="微软雅黑" panose="020B0503020204020204" charset="-122"/>
                  <a:ea typeface="微软雅黑" panose="020B0503020204020204" charset="-122"/>
                </a:rPr>
                <a:t>省级精品</a:t>
              </a:r>
              <a:endParaRPr lang="zh-CN" altLang="en-US" sz="1800" b="1">
                <a:solidFill>
                  <a:srgbClr val="2E2F1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 algn="ctr"/>
              <a:r>
                <a:rPr lang="zh-CN" altLang="en-US" sz="1800" b="1">
                  <a:solidFill>
                    <a:srgbClr val="2E2F10"/>
                  </a:solidFill>
                  <a:latin typeface="微软雅黑" panose="020B0503020204020204" charset="-122"/>
                  <a:ea typeface="微软雅黑" panose="020B0503020204020204" charset="-122"/>
                </a:rPr>
                <a:t>在线开放课程</a:t>
              </a:r>
              <a:endParaRPr lang="zh-CN" altLang="en-US" sz="1800" b="1">
                <a:solidFill>
                  <a:srgbClr val="2E2F1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12285" y="5795"/>
              <a:ext cx="1115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80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2019</a:t>
              </a:r>
              <a:endParaRPr lang="en-US" altLang="zh-CN" sz="180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32" name="图片 31" descr="在线课程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446" y="7436"/>
              <a:ext cx="4255" cy="3032"/>
            </a:xfrm>
            <a:prstGeom prst="rect">
              <a:avLst/>
            </a:prstGeom>
          </p:spPr>
        </p:pic>
        <p:pic>
          <p:nvPicPr>
            <p:cNvPr id="33" name="图片 32" descr="省级精品课程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891" y="1514"/>
              <a:ext cx="3904" cy="3142"/>
            </a:xfrm>
            <a:prstGeom prst="rect">
              <a:avLst/>
            </a:prstGeom>
          </p:spPr>
        </p:pic>
        <p:pic>
          <p:nvPicPr>
            <p:cNvPr id="34" name="图片 33" descr="IMG_0446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480" y="2341"/>
              <a:ext cx="3765" cy="2699"/>
            </a:xfrm>
            <a:prstGeom prst="rect">
              <a:avLst/>
            </a:prstGeom>
          </p:spPr>
        </p:pic>
        <p:pic>
          <p:nvPicPr>
            <p:cNvPr id="35" name="图片 34" descr="校级精品课程2007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05" y="7495"/>
              <a:ext cx="4780" cy="2914"/>
            </a:xfrm>
            <a:prstGeom prst="rect">
              <a:avLst/>
            </a:prstGeom>
          </p:spPr>
        </p:pic>
        <p:sp>
          <p:nvSpPr>
            <p:cNvPr id="36" name="椭圆 35"/>
            <p:cNvSpPr/>
            <p:nvPr/>
          </p:nvSpPr>
          <p:spPr>
            <a:xfrm>
              <a:off x="16703" y="5435"/>
              <a:ext cx="360" cy="360"/>
            </a:xfrm>
            <a:prstGeom prst="ellipse">
              <a:avLst/>
            </a:prstGeom>
            <a:solidFill>
              <a:srgbClr val="FFFF00"/>
            </a:solidFill>
            <a:ln w="57150">
              <a:solidFill>
                <a:srgbClr val="EC60E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15277" y="3875"/>
              <a:ext cx="3212" cy="1016"/>
            </a:xfrm>
            <a:prstGeom prst="rect">
              <a:avLst/>
            </a:prstGeom>
            <a:solidFill>
              <a:srgbClr val="FEC000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p>
              <a:pPr algn="ctr"/>
              <a:r>
                <a:rPr lang="zh-CN" altLang="en-US" sz="1800" b="1">
                  <a:solidFill>
                    <a:srgbClr val="2E2F10"/>
                  </a:solidFill>
                  <a:latin typeface="微软雅黑" panose="020B0503020204020204" charset="-122"/>
                  <a:ea typeface="微软雅黑" panose="020B0503020204020204" charset="-122"/>
                </a:rPr>
                <a:t>校级</a:t>
              </a:r>
              <a:endParaRPr lang="zh-CN" altLang="en-US" sz="1800" b="1">
                <a:solidFill>
                  <a:srgbClr val="2E2F1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 algn="ctr"/>
              <a:r>
                <a:rPr lang="zh-CN" altLang="en-US" sz="1800" b="1">
                  <a:solidFill>
                    <a:srgbClr val="2E2F10"/>
                  </a:solidFill>
                  <a:latin typeface="微软雅黑" panose="020B0503020204020204" charset="-122"/>
                  <a:ea typeface="微软雅黑" panose="020B0503020204020204" charset="-122"/>
                </a:rPr>
                <a:t>课程思政示范课程</a:t>
              </a:r>
              <a:endParaRPr lang="zh-CN" altLang="en-US" sz="1800" b="1">
                <a:solidFill>
                  <a:srgbClr val="2E2F1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16326" y="4856"/>
              <a:ext cx="1115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80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2020</a:t>
              </a:r>
              <a:endParaRPr lang="en-US" altLang="zh-CN" sz="180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39" name="直接连接符 38"/>
            <p:cNvCxnSpPr/>
            <p:nvPr/>
          </p:nvCxnSpPr>
          <p:spPr>
            <a:xfrm>
              <a:off x="16876" y="5635"/>
              <a:ext cx="14" cy="2450"/>
            </a:xfrm>
            <a:prstGeom prst="line">
              <a:avLst/>
            </a:prstGeom>
            <a:ln w="38100">
              <a:solidFill>
                <a:srgbClr val="002060"/>
              </a:solidFill>
              <a:prstDash val="sysDot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40" name="图片 39" descr="课程思政示范课程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4475" y="7705"/>
              <a:ext cx="4816" cy="2329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1159510" y="1527810"/>
            <a:ext cx="8877935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50000"/>
              </a:lnSpc>
            </a:pPr>
            <a:r>
              <a:rPr lang="zh-CN" sz="2400" b="1">
                <a:solidFill>
                  <a:srgbClr val="FF0000"/>
                </a:solidFill>
                <a:sym typeface="+mn-ea"/>
              </a:rPr>
              <a:t>包括四个部分：</a:t>
            </a:r>
            <a:endParaRPr lang="zh-CN" sz="2400" b="1">
              <a:solidFill>
                <a:srgbClr val="FF0000"/>
              </a:solidFill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en-US" altLang="zh-CN" sz="2400" b="1">
                <a:solidFill>
                  <a:schemeClr val="accent5"/>
                </a:solidFill>
                <a:sym typeface="+mn-ea"/>
              </a:rPr>
              <a:t>1</a:t>
            </a:r>
            <a:r>
              <a:rPr lang="zh-CN" altLang="en-US" sz="2400" b="1">
                <a:solidFill>
                  <a:schemeClr val="accent5"/>
                </a:solidFill>
                <a:sym typeface="+mn-ea"/>
              </a:rPr>
              <a:t>、</a:t>
            </a:r>
            <a:r>
              <a:rPr lang="en-US" altLang="zh-CN" sz="2400" b="1">
                <a:solidFill>
                  <a:schemeClr val="accent5"/>
                </a:solidFill>
                <a:sym typeface="+mn-ea"/>
              </a:rPr>
              <a:t> </a:t>
            </a:r>
            <a:r>
              <a:rPr lang="zh-CN" altLang="en-US" sz="2400" b="1">
                <a:solidFill>
                  <a:schemeClr val="accent5"/>
                </a:solidFill>
                <a:sym typeface="+mn-ea"/>
              </a:rPr>
              <a:t>聚焦高阶课程教学目标，创新教学理念</a:t>
            </a:r>
            <a:r>
              <a:rPr lang="zh-CN" altLang="en-US" sz="2400" b="1">
                <a:solidFill>
                  <a:srgbClr val="FF0000"/>
                </a:solidFill>
                <a:sym typeface="+mn-ea"/>
              </a:rPr>
              <a:t>（</a:t>
            </a:r>
            <a:r>
              <a:rPr lang="zh-CN" altLang="zh-CN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双元育人</a:t>
            </a:r>
            <a:r>
              <a:rPr lang="zh-CN" altLang="en-US" sz="2400" b="1">
                <a:solidFill>
                  <a:srgbClr val="FF0000"/>
                </a:solidFill>
                <a:sym typeface="+mn-ea"/>
              </a:rPr>
              <a:t>）</a:t>
            </a:r>
            <a:endParaRPr lang="zh-CN" altLang="en-US" sz="2400" b="1">
              <a:solidFill>
                <a:schemeClr val="accent5"/>
              </a:solidFill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en-US" altLang="zh-CN" sz="2400" b="1">
                <a:solidFill>
                  <a:schemeClr val="accent5"/>
                </a:solidFill>
                <a:sym typeface="+mn-ea"/>
              </a:rPr>
              <a:t>2</a:t>
            </a:r>
            <a:r>
              <a:rPr lang="zh-CN" altLang="en-US" sz="2400" b="1">
                <a:solidFill>
                  <a:schemeClr val="accent5"/>
                </a:solidFill>
                <a:sym typeface="+mn-ea"/>
              </a:rPr>
              <a:t>、创新线上线下融合式教学模式</a:t>
            </a:r>
            <a:r>
              <a:rPr lang="zh-CN" altLang="en-US" sz="2400" b="1">
                <a:solidFill>
                  <a:srgbClr val="FF0000"/>
                </a:solidFill>
                <a:sym typeface="+mn-ea"/>
              </a:rPr>
              <a:t>（</a:t>
            </a:r>
            <a:r>
              <a:rPr lang="zh-CN" altLang="zh-CN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双线融合</a:t>
            </a:r>
            <a:r>
              <a:rPr lang="zh-CN" altLang="en-US" sz="2400" b="1">
                <a:solidFill>
                  <a:srgbClr val="FF0000"/>
                </a:solidFill>
                <a:sym typeface="+mn-ea"/>
              </a:rPr>
              <a:t>）</a:t>
            </a:r>
            <a:endParaRPr lang="zh-CN" altLang="en-US" sz="2400" b="1">
              <a:solidFill>
                <a:srgbClr val="FF0000"/>
              </a:solidFill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en-US" altLang="zh-CN" sz="2400" b="1">
                <a:solidFill>
                  <a:schemeClr val="accent5"/>
                </a:solidFill>
                <a:sym typeface="+mn-ea"/>
              </a:rPr>
              <a:t>3</a:t>
            </a:r>
            <a:r>
              <a:rPr lang="zh-CN" altLang="en-US" sz="2400" b="1">
                <a:solidFill>
                  <a:schemeClr val="accent5"/>
                </a:solidFill>
                <a:sym typeface="+mn-ea"/>
              </a:rPr>
              <a:t>、全新课堂教学模式、注重能力培养</a:t>
            </a:r>
            <a:endParaRPr lang="zh-CN" altLang="en-US" sz="2400" b="1">
              <a:solidFill>
                <a:schemeClr val="accent5"/>
              </a:solidFill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en-US" altLang="zh-CN" sz="2400" b="1">
                <a:solidFill>
                  <a:schemeClr val="accent5"/>
                </a:solidFill>
                <a:sym typeface="+mn-ea"/>
              </a:rPr>
              <a:t>4</a:t>
            </a:r>
            <a:r>
              <a:rPr lang="zh-CN" altLang="en-US" sz="2400" b="1">
                <a:solidFill>
                  <a:schemeClr val="accent5"/>
                </a:solidFill>
                <a:sym typeface="+mn-ea"/>
              </a:rPr>
              <a:t>、优质课程教学资源</a:t>
            </a:r>
            <a:r>
              <a:rPr lang="zh-CN" altLang="en-US" sz="2400" b="1">
                <a:solidFill>
                  <a:srgbClr val="FF0000"/>
                </a:solidFill>
                <a:sym typeface="+mn-ea"/>
              </a:rPr>
              <a:t>（</a:t>
            </a:r>
            <a:r>
              <a:rPr lang="zh-CN" altLang="zh-CN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数字赋</a:t>
            </a:r>
            <a:r>
              <a:rPr lang="zh-CN" altLang="zh-CN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能</a:t>
            </a:r>
            <a:r>
              <a:rPr lang="zh-CN" altLang="en-US" sz="2400" b="1">
                <a:solidFill>
                  <a:srgbClr val="FF0000"/>
                </a:solidFill>
                <a:sym typeface="+mn-ea"/>
              </a:rPr>
              <a:t>）</a:t>
            </a:r>
            <a:endParaRPr lang="zh-CN" altLang="en-US" sz="2400" b="1">
              <a:solidFill>
                <a:srgbClr val="FF0000"/>
              </a:solidFill>
              <a:sym typeface="+mn-ea"/>
            </a:endParaRPr>
          </a:p>
          <a:p>
            <a:pPr algn="l">
              <a:lnSpc>
                <a:spcPct val="150000"/>
              </a:lnSpc>
            </a:pPr>
            <a:endParaRPr lang="zh-CN" altLang="en-US" sz="2400" b="1">
              <a:solidFill>
                <a:schemeClr val="accent5"/>
              </a:solidFill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idx="1"/>
            <p:custDataLst>
              <p:tags r:id="rId1"/>
            </p:custDataLst>
          </p:nvPr>
        </p:nvSpPr>
        <p:spPr>
          <a:xfrm>
            <a:off x="697230" y="479425"/>
            <a:ext cx="9960610" cy="974725"/>
          </a:xfrm>
        </p:spPr>
        <p:txBody>
          <a:bodyPr/>
          <a:p>
            <a:pPr marL="507365" indent="-507365" algn="l">
              <a:lnSpc>
                <a:spcPct val="150000"/>
              </a:lnSpc>
              <a:buClrTx/>
              <a:buSzTx/>
              <a:buFont typeface="Wingdings" panose="05000000000000000000" charset="0"/>
              <a:buChar char="n"/>
            </a:pPr>
            <a:r>
              <a:rPr lang="zh-CN" altLang="en-US" sz="3200" b="1">
                <a:solidFill>
                  <a:srgbClr val="17C913"/>
                </a:solidFill>
                <a:sym typeface="+mn-ea"/>
              </a:rPr>
              <a:t>成果</a:t>
            </a:r>
            <a:r>
              <a:rPr lang="zh-CN" altLang="en-US" sz="3200" b="1">
                <a:solidFill>
                  <a:srgbClr val="17C913"/>
                </a:solidFill>
                <a:sym typeface="+mn-ea"/>
              </a:rPr>
              <a:t>内容</a:t>
            </a:r>
            <a:endParaRPr lang="zh-CN" altLang="en-US" sz="3200" b="1">
              <a:solidFill>
                <a:srgbClr val="17C913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1159510" y="1527810"/>
            <a:ext cx="10339705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50000"/>
              </a:lnSpc>
            </a:pPr>
            <a:r>
              <a:rPr lang="zh-CN" sz="2400" b="1">
                <a:solidFill>
                  <a:srgbClr val="FF0000"/>
                </a:solidFill>
                <a:sym typeface="+mn-ea"/>
              </a:rPr>
              <a:t>两个方面：</a:t>
            </a:r>
            <a:endParaRPr lang="zh-CN" sz="2400" b="1">
              <a:solidFill>
                <a:srgbClr val="FF0000"/>
              </a:solidFill>
              <a:sym typeface="+mn-ea"/>
            </a:endParaRPr>
          </a:p>
          <a:p>
            <a:pPr algn="l">
              <a:lnSpc>
                <a:spcPct val="200000"/>
              </a:lnSpc>
            </a:pPr>
            <a:r>
              <a:rPr lang="en-US" altLang="zh-CN" sz="2400" b="1">
                <a:solidFill>
                  <a:schemeClr val="accent5"/>
                </a:solidFill>
                <a:sym typeface="+mn-ea"/>
              </a:rPr>
              <a:t>1</a:t>
            </a:r>
            <a:r>
              <a:rPr lang="zh-CN" altLang="en-US" sz="2400" b="1">
                <a:solidFill>
                  <a:schemeClr val="accent5"/>
                </a:solidFill>
                <a:sym typeface="+mn-ea"/>
              </a:rPr>
              <a:t>、</a:t>
            </a:r>
            <a:r>
              <a:rPr lang="en-US" altLang="zh-CN" sz="2400" b="1">
                <a:solidFill>
                  <a:schemeClr val="accent5"/>
                </a:solidFill>
                <a:sym typeface="+mn-ea"/>
              </a:rPr>
              <a:t> </a:t>
            </a:r>
            <a:r>
              <a:rPr lang="zh-CN" altLang="en-US" sz="2400" b="1">
                <a:solidFill>
                  <a:schemeClr val="accent5"/>
                </a:solidFill>
                <a:sym typeface="+mn-ea"/>
              </a:rPr>
              <a:t>传统课程教学偏倚基础知识传授，忽视学生创新能力培养和素质教育。</a:t>
            </a:r>
            <a:endParaRPr lang="zh-CN" altLang="en-US" sz="2400" b="1">
              <a:solidFill>
                <a:schemeClr val="accent5"/>
              </a:solidFill>
              <a:sym typeface="+mn-ea"/>
            </a:endParaRPr>
          </a:p>
          <a:p>
            <a:pPr algn="l">
              <a:lnSpc>
                <a:spcPct val="200000"/>
              </a:lnSpc>
            </a:pPr>
            <a:r>
              <a:rPr lang="en-US" altLang="zh-CN" sz="2400" b="1">
                <a:solidFill>
                  <a:schemeClr val="accent5"/>
                </a:solidFill>
                <a:sym typeface="+mn-ea"/>
              </a:rPr>
              <a:t>2</a:t>
            </a:r>
            <a:r>
              <a:rPr lang="zh-CN" altLang="en-US" sz="2400" b="1">
                <a:solidFill>
                  <a:schemeClr val="accent5"/>
                </a:solidFill>
                <a:sym typeface="+mn-ea"/>
              </a:rPr>
              <a:t>、</a:t>
            </a:r>
            <a:r>
              <a:rPr lang="en-US" altLang="zh-CN" sz="2400" b="1">
                <a:solidFill>
                  <a:schemeClr val="accent5"/>
                </a:solidFill>
                <a:sym typeface="+mn-ea"/>
              </a:rPr>
              <a:t> </a:t>
            </a:r>
            <a:r>
              <a:rPr lang="zh-CN" altLang="en-US" sz="2400" b="1">
                <a:solidFill>
                  <a:schemeClr val="accent5"/>
                </a:solidFill>
                <a:sym typeface="+mn-ea"/>
              </a:rPr>
              <a:t>数字教学对传统教学的冲击和影响。</a:t>
            </a:r>
            <a:endParaRPr sz="2400" b="1">
              <a:solidFill>
                <a:schemeClr val="accent5"/>
              </a:solidFill>
              <a:sym typeface="+mn-ea"/>
            </a:endParaRPr>
          </a:p>
          <a:p>
            <a:pPr algn="l">
              <a:lnSpc>
                <a:spcPct val="150000"/>
              </a:lnSpc>
            </a:pPr>
            <a:endParaRPr lang="zh-CN" sz="2400" b="1">
              <a:solidFill>
                <a:schemeClr val="accent5"/>
              </a:solidFill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idx="1"/>
            <p:custDataLst>
              <p:tags r:id="rId1"/>
            </p:custDataLst>
          </p:nvPr>
        </p:nvSpPr>
        <p:spPr>
          <a:xfrm>
            <a:off x="697230" y="479425"/>
            <a:ext cx="9960610" cy="974725"/>
          </a:xfrm>
        </p:spPr>
        <p:txBody>
          <a:bodyPr/>
          <a:p>
            <a:pPr marL="507365" indent="-507365" algn="l">
              <a:lnSpc>
                <a:spcPct val="150000"/>
              </a:lnSpc>
              <a:buClrTx/>
              <a:buSzTx/>
              <a:buFont typeface="Wingdings" panose="05000000000000000000" charset="0"/>
              <a:buChar char="n"/>
            </a:pPr>
            <a:r>
              <a:rPr lang="zh-CN" altLang="en-US" sz="3200" b="1">
                <a:solidFill>
                  <a:srgbClr val="17C913"/>
                </a:solidFill>
                <a:sym typeface="+mn-ea"/>
              </a:rPr>
              <a:t>成果解决的主要教学问题</a:t>
            </a:r>
            <a:endParaRPr lang="zh-CN" altLang="en-US" sz="3200" b="1">
              <a:solidFill>
                <a:srgbClr val="17C913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838200" y="2077085"/>
            <a:ext cx="10515600" cy="1325563"/>
          </a:xfrm>
          <a:effectLst/>
          <a:scene3d>
            <a:camera prst="orthographicFront"/>
            <a:lightRig rig="threePt" dir="t"/>
          </a:scene3d>
          <a:sp3d extrusionH="12700"/>
        </p:spPr>
        <p:txBody>
          <a:bodyPr/>
          <a:p>
            <a:pPr algn="l"/>
            <a:r>
              <a:rPr lang="zh-CN" altLang="en-US" b="1">
                <a:solidFill>
                  <a:schemeClr val="accent5"/>
                </a:solidFill>
                <a:sym typeface="+mn-ea"/>
              </a:rPr>
              <a:t>二、</a:t>
            </a:r>
            <a:r>
              <a:rPr lang="zh-CN" altLang="en-US" b="1">
                <a:solidFill>
                  <a:schemeClr val="accent5"/>
                </a:solidFill>
                <a:sym typeface="+mn-ea"/>
              </a:rPr>
              <a:t>成果解决教学问题的方法</a:t>
            </a:r>
            <a:endParaRPr lang="zh-CN" altLang="en-US" b="1">
              <a:solidFill>
                <a:schemeClr val="accent5"/>
              </a:solidFill>
              <a:sym typeface="+mn-ea"/>
            </a:endParaRPr>
          </a:p>
        </p:txBody>
      </p:sp>
      <p:pic>
        <p:nvPicPr>
          <p:cNvPr id="27" name="图片 26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73611" y="6064597"/>
            <a:ext cx="3621063" cy="804957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FULL_TEXT_BEAUTIFY_COPY_ID" val="9"/>
</p:tagLst>
</file>

<file path=ppt/tags/tag10.xml><?xml version="1.0" encoding="utf-8"?>
<p:tagLst xmlns:p="http://schemas.openxmlformats.org/presentationml/2006/main">
  <p:tag name="KSO_WM_FULL_TEXT_BEAUTIFY_COPY_ID" val="3"/>
</p:tagLst>
</file>

<file path=ppt/tags/tag11.xml><?xml version="1.0" encoding="utf-8"?>
<p:tagLst xmlns:p="http://schemas.openxmlformats.org/presentationml/2006/main">
  <p:tag name="KSO_WM_FULL_TEXT_BEAUTIFY_COPY_ID" val="27"/>
</p:tagLst>
</file>

<file path=ppt/tags/tag12.xml><?xml version="1.0" encoding="utf-8"?>
<p:tagLst xmlns:p="http://schemas.openxmlformats.org/presentationml/2006/main">
  <p:tag name="KSO_WM_FULL_TEXT_BEAUTIFY_COPY_ID" val="150995206"/>
</p:tagLst>
</file>

<file path=ppt/tags/tag13.xml><?xml version="1.0" encoding="utf-8"?>
<p:tagLst xmlns:p="http://schemas.openxmlformats.org/presentationml/2006/main">
  <p:tag name="KSO_WM_FULL_TEXT_BEAUTIFY_COPY_ID" val="2"/>
</p:tagLst>
</file>

<file path=ppt/tags/tag14.xml><?xml version="1.0" encoding="utf-8"?>
<p:tagLst xmlns:p="http://schemas.openxmlformats.org/presentationml/2006/main">
  <p:tag name="KSO_WM_FULL_TEXT_BEAUTIFY_COPY_ID" val="27"/>
</p:tagLst>
</file>

<file path=ppt/tags/tag15.xml><?xml version="1.0" encoding="utf-8"?>
<p:tagLst xmlns:p="http://schemas.openxmlformats.org/presentationml/2006/main">
  <p:tag name="KSO_WM_FULL_TEXT_BEAUTIFY_COPY_ID" val="150995206"/>
</p:tagLst>
</file>

<file path=ppt/tags/tag16.xml><?xml version="1.0" encoding="utf-8"?>
<p:tagLst xmlns:p="http://schemas.openxmlformats.org/presentationml/2006/main">
  <p:tag name="KSO_WM_FULL_TEXT_BEAUTIFY_COPY_ID" val="3"/>
</p:tagLst>
</file>

<file path=ppt/tags/tag17.xml><?xml version="1.0" encoding="utf-8"?>
<p:tagLst xmlns:p="http://schemas.openxmlformats.org/presentationml/2006/main">
  <p:tag name="KSO_WM_UNIT_PLACING_PICTURE_USER_VIEWPORT" val="{&quot;height&quot;:11280,&quot;width&quot;:16995}"/>
</p:tagLst>
</file>

<file path=ppt/tags/tag18.xml><?xml version="1.0" encoding="utf-8"?>
<p:tagLst xmlns:p="http://schemas.openxmlformats.org/presentationml/2006/main">
  <p:tag name="KSO_WM_FULL_TEXT_BEAUTIFY_COPY_ID" val="3"/>
</p:tagLst>
</file>

<file path=ppt/tags/tag19.xml><?xml version="1.0" encoding="utf-8"?>
<p:tagLst xmlns:p="http://schemas.openxmlformats.org/presentationml/2006/main">
  <p:tag name="KSO_WM_FULL_TEXT_BEAUTIFY_COPY_ID" val="3"/>
</p:tagLst>
</file>

<file path=ppt/tags/tag2.xml><?xml version="1.0" encoding="utf-8"?>
<p:tagLst xmlns:p="http://schemas.openxmlformats.org/presentationml/2006/main">
  <p:tag name="KSO_WM_FULL_TEXT_BEAUTIFY_COPY_ID" val="11"/>
</p:tagLst>
</file>

<file path=ppt/tags/tag20.xml><?xml version="1.0" encoding="utf-8"?>
<p:tagLst xmlns:p="http://schemas.openxmlformats.org/presentationml/2006/main">
  <p:tag name="KSO_WM_FULL_TEXT_BEAUTIFY_COPY_ID" val="3"/>
</p:tagLst>
</file>

<file path=ppt/tags/tag21.xml><?xml version="1.0" encoding="utf-8"?>
<p:tagLst xmlns:p="http://schemas.openxmlformats.org/presentationml/2006/main">
  <p:tag name="KSO_WM_FULL_TEXT_BEAUTIFY_COPY_ID" val="3"/>
</p:tagLst>
</file>

<file path=ppt/tags/tag22.xml><?xml version="1.0" encoding="utf-8"?>
<p:tagLst xmlns:p="http://schemas.openxmlformats.org/presentationml/2006/main">
  <p:tag name="KSO_WM_FULL_TEXT_BEAUTIFY_COPY_ID" val="2"/>
</p:tagLst>
</file>

<file path=ppt/tags/tag23.xml><?xml version="1.0" encoding="utf-8"?>
<p:tagLst xmlns:p="http://schemas.openxmlformats.org/presentationml/2006/main">
  <p:tag name="KSO_WM_FULL_TEXT_BEAUTIFY_COPY_ID" val="27"/>
</p:tagLst>
</file>

<file path=ppt/tags/tag24.xml><?xml version="1.0" encoding="utf-8"?>
<p:tagLst xmlns:p="http://schemas.openxmlformats.org/presentationml/2006/main">
  <p:tag name="KSO_WM_FULL_TEXT_BEAUTIFY_COPY_ID" val="150995206"/>
</p:tagLst>
</file>

<file path=ppt/tags/tag25.xml><?xml version="1.0" encoding="utf-8"?>
<p:tagLst xmlns:p="http://schemas.openxmlformats.org/presentationml/2006/main">
  <p:tag name="KSO_WM_FULL_TEXT_BEAUTIFY_COPY_ID" val="3"/>
</p:tagLst>
</file>

<file path=ppt/tags/tag26.xml><?xml version="1.0" encoding="utf-8"?>
<p:tagLst xmlns:p="http://schemas.openxmlformats.org/presentationml/2006/main">
  <p:tag name="KSO_WM_FULL_TEXT_BEAUTIFY_COPY_ID" val="3"/>
</p:tagLst>
</file>

<file path=ppt/tags/tag27.xml><?xml version="1.0" encoding="utf-8"?>
<p:tagLst xmlns:p="http://schemas.openxmlformats.org/presentationml/2006/main">
  <p:tag name="KSO_WM_FULL_TEXT_BEAUTIFY_COPY_ID" val="3"/>
</p:tagLst>
</file>

<file path=ppt/tags/tag28.xml><?xml version="1.0" encoding="utf-8"?>
<p:tagLst xmlns:p="http://schemas.openxmlformats.org/presentationml/2006/main">
  <p:tag name="KSO_WM_UNIT_PLACING_PICTURE_USER_VIEWPORT" val="{&quot;height&quot;:3914.4409448818897,&quot;width&quot;:2767.5102362204725}"/>
</p:tagLst>
</file>

<file path=ppt/tags/tag29.xml><?xml version="1.0" encoding="utf-8"?>
<p:tagLst xmlns:p="http://schemas.openxmlformats.org/presentationml/2006/main">
  <p:tag name="KSO_WM_FULL_TEXT_BEAUTIFY_COPY_ID" val="3"/>
</p:tagLst>
</file>

<file path=ppt/tags/tag3.xml><?xml version="1.0" encoding="utf-8"?>
<p:tagLst xmlns:p="http://schemas.openxmlformats.org/presentationml/2006/main">
  <p:tag name="KSO_WM_FULL_TEXT_BEAUTIFY_COPY_ID" val="13"/>
</p:tagLst>
</file>

<file path=ppt/tags/tag30.xml><?xml version="1.0" encoding="utf-8"?>
<p:tagLst xmlns:p="http://schemas.openxmlformats.org/presentationml/2006/main">
  <p:tag name="KSO_WM_FULL_TEXT_BEAUTIFY_COPY_ID" val="3"/>
</p:tagLst>
</file>

<file path=ppt/tags/tag31.xml><?xml version="1.0" encoding="utf-8"?>
<p:tagLst xmlns:p="http://schemas.openxmlformats.org/presentationml/2006/main">
  <p:tag name="KSO_WM_FULL_TEXT_BEAUTIFY_COPY_ID" val="3"/>
</p:tagLst>
</file>

<file path=ppt/tags/tag32.xml><?xml version="1.0" encoding="utf-8"?>
<p:tagLst xmlns:p="http://schemas.openxmlformats.org/presentationml/2006/main">
  <p:tag name="KSO_WM_FULL_TEXT_BEAUTIFY_COPY_ID" val="3"/>
</p:tagLst>
</file>

<file path=ppt/tags/tag33.xml><?xml version="1.0" encoding="utf-8"?>
<p:tagLst xmlns:p="http://schemas.openxmlformats.org/presentationml/2006/main">
  <p:tag name="KSO_WM_FULL_TEXT_BEAUTIFY_COPY_ID" val="3"/>
</p:tagLst>
</file>

<file path=ppt/tags/tag34.xml><?xml version="1.0" encoding="utf-8"?>
<p:tagLst xmlns:p="http://schemas.openxmlformats.org/presentationml/2006/main">
  <p:tag name="KSO_WM_FULL_TEXT_BEAUTIFY_COPY_ID" val="3"/>
</p:tagLst>
</file>

<file path=ppt/tags/tag35.xml><?xml version="1.0" encoding="utf-8"?>
<p:tagLst xmlns:p="http://schemas.openxmlformats.org/presentationml/2006/main">
  <p:tag name="KSO_WM_FULL_TEXT_BEAUTIFY_COPY_ID" val="3"/>
</p:tagLst>
</file>

<file path=ppt/tags/tag36.xml><?xml version="1.0" encoding="utf-8"?>
<p:tagLst xmlns:p="http://schemas.openxmlformats.org/presentationml/2006/main">
  <p:tag name="KSO_WM_FULL_TEXT_BEAUTIFY_COPY_ID" val="3"/>
</p:tagLst>
</file>

<file path=ppt/tags/tag37.xml><?xml version="1.0" encoding="utf-8"?>
<p:tagLst xmlns:p="http://schemas.openxmlformats.org/presentationml/2006/main">
  <p:tag name="KSO_WM_FULL_TEXT_BEAUTIFY_COPY_ID" val="3"/>
</p:tagLst>
</file>

<file path=ppt/tags/tag38.xml><?xml version="1.0" encoding="utf-8"?>
<p:tagLst xmlns:p="http://schemas.openxmlformats.org/presentationml/2006/main">
  <p:tag name="KSO_WM_FULL_TEXT_BEAUTIFY_COPY_ID" val="3"/>
</p:tagLst>
</file>

<file path=ppt/tags/tag39.xml><?xml version="1.0" encoding="utf-8"?>
<p:tagLst xmlns:p="http://schemas.openxmlformats.org/presentationml/2006/main">
  <p:tag name="KSO_WM_FULL_TEXT_BEAUTIFY_COPY_ID" val="2"/>
</p:tagLst>
</file>

<file path=ppt/tags/tag4.xml><?xml version="1.0" encoding="utf-8"?>
<p:tagLst xmlns:p="http://schemas.openxmlformats.org/presentationml/2006/main">
  <p:tag name="KSO_WM_FULL_TEXT_BEAUTIFY_COPY_ID" val="32"/>
</p:tagLst>
</file>

<file path=ppt/tags/tag40.xml><?xml version="1.0" encoding="utf-8"?>
<p:tagLst xmlns:p="http://schemas.openxmlformats.org/presentationml/2006/main">
  <p:tag name="KSO_WM_FULL_TEXT_BEAUTIFY_COPY_ID" val="3"/>
</p:tagLst>
</file>

<file path=ppt/tags/tag41.xml><?xml version="1.0" encoding="utf-8"?>
<p:tagLst xmlns:p="http://schemas.openxmlformats.org/presentationml/2006/main">
  <p:tag name="KSO_WM_FULL_TEXT_BEAUTIFY_COPY_ID" val="27"/>
</p:tagLst>
</file>

<file path=ppt/tags/tag42.xml><?xml version="1.0" encoding="utf-8"?>
<p:tagLst xmlns:p="http://schemas.openxmlformats.org/presentationml/2006/main">
  <p:tag name="KSO_WM_FULL_TEXT_BEAUTIFY_COPY_ID" val="150995206"/>
</p:tagLst>
</file>

<file path=ppt/tags/tag43.xml><?xml version="1.0" encoding="utf-8"?>
<p:tagLst xmlns:p="http://schemas.openxmlformats.org/presentationml/2006/main">
  <p:tag name="KSO_WM_FULL_TEXT_BEAUTIFY_COPY_ID" val="27"/>
</p:tagLst>
</file>

<file path=ppt/tags/tag44.xml><?xml version="1.0" encoding="utf-8"?>
<p:tagLst xmlns:p="http://schemas.openxmlformats.org/presentationml/2006/main">
  <p:tag name="MH" val="20200724232613"/>
  <p:tag name="MH_LIBRARY" val="GRAPHIC"/>
  <p:tag name="MH_TYPE" val="Other"/>
  <p:tag name="MH_ORDER" val="1"/>
</p:tagLst>
</file>

<file path=ppt/tags/tag45.xml><?xml version="1.0" encoding="utf-8"?>
<p:tagLst xmlns:p="http://schemas.openxmlformats.org/presentationml/2006/main">
  <p:tag name="MH" val="20200724232613"/>
  <p:tag name="MH_LIBRARY" val="GRAPHIC"/>
  <p:tag name="MH_TYPE" val="Other"/>
  <p:tag name="MH_ORDER" val="2"/>
</p:tagLst>
</file>

<file path=ppt/tags/tag46.xml><?xml version="1.0" encoding="utf-8"?>
<p:tagLst xmlns:p="http://schemas.openxmlformats.org/presentationml/2006/main">
  <p:tag name="MH" val="20200724232613"/>
  <p:tag name="MH_LIBRARY" val="GRAPHIC"/>
  <p:tag name="MH_TYPE" val="Other"/>
  <p:tag name="MH_ORDER" val="3"/>
</p:tagLst>
</file>

<file path=ppt/tags/tag47.xml><?xml version="1.0" encoding="utf-8"?>
<p:tagLst xmlns:p="http://schemas.openxmlformats.org/presentationml/2006/main">
  <p:tag name="MH" val="20200724232613"/>
  <p:tag name="MH_LIBRARY" val="GRAPHIC"/>
  <p:tag name="MH_TYPE" val="Other"/>
  <p:tag name="MH_ORDER" val="4"/>
</p:tagLst>
</file>

<file path=ppt/tags/tag48.xml><?xml version="1.0" encoding="utf-8"?>
<p:tagLst xmlns:p="http://schemas.openxmlformats.org/presentationml/2006/main">
  <p:tag name="MH" val="20200724232613"/>
  <p:tag name="MH_LIBRARY" val="GRAPHIC"/>
  <p:tag name="MH_TYPE" val="Other"/>
  <p:tag name="MH_ORDER" val="5"/>
</p:tagLst>
</file>

<file path=ppt/tags/tag49.xml><?xml version="1.0" encoding="utf-8"?>
<p:tagLst xmlns:p="http://schemas.openxmlformats.org/presentationml/2006/main">
  <p:tag name="MH" val="20200724232613"/>
  <p:tag name="MH_LIBRARY" val="GRAPHIC"/>
  <p:tag name="MH_TYPE" val="Other"/>
  <p:tag name="MH_ORDER" val="6"/>
</p:tagLst>
</file>

<file path=ppt/tags/tag5.xml><?xml version="1.0" encoding="utf-8"?>
<p:tagLst xmlns:p="http://schemas.openxmlformats.org/presentationml/2006/main">
  <p:tag name="KSO_WM_FULL_TEXT_BEAUTIFY_COPY_ID" val="2"/>
</p:tagLst>
</file>

<file path=ppt/tags/tag50.xml><?xml version="1.0" encoding="utf-8"?>
<p:tagLst xmlns:p="http://schemas.openxmlformats.org/presentationml/2006/main">
  <p:tag name="MH" val="20200724232613"/>
  <p:tag name="MH_LIBRARY" val="GRAPHIC"/>
  <p:tag name="MH_TYPE" val="Other"/>
  <p:tag name="MH_ORDER" val="7"/>
</p:tagLst>
</file>

<file path=ppt/tags/tag51.xml><?xml version="1.0" encoding="utf-8"?>
<p:tagLst xmlns:p="http://schemas.openxmlformats.org/presentationml/2006/main">
  <p:tag name="MH" val="20200724232613"/>
  <p:tag name="MH_LIBRARY" val="GRAPHIC"/>
  <p:tag name="MH_TYPE" val="Other"/>
  <p:tag name="MH_ORDER" val="8"/>
</p:tagLst>
</file>

<file path=ppt/tags/tag52.xml><?xml version="1.0" encoding="utf-8"?>
<p:tagLst xmlns:p="http://schemas.openxmlformats.org/presentationml/2006/main">
  <p:tag name="MH" val="20200724232613"/>
  <p:tag name="MH_LIBRARY" val="GRAPHIC"/>
  <p:tag name="MH_TYPE" val="Other"/>
  <p:tag name="MH_ORDER" val="9"/>
</p:tagLst>
</file>

<file path=ppt/tags/tag53.xml><?xml version="1.0" encoding="utf-8"?>
<p:tagLst xmlns:p="http://schemas.openxmlformats.org/presentationml/2006/main">
  <p:tag name="MH" val="20200724232613"/>
  <p:tag name="MH_LIBRARY" val="GRAPHIC"/>
  <p:tag name="MH_TYPE" val="Other"/>
  <p:tag name="MH_ORDER" val="10"/>
</p:tagLst>
</file>

<file path=ppt/tags/tag54.xml><?xml version="1.0" encoding="utf-8"?>
<p:tagLst xmlns:p="http://schemas.openxmlformats.org/presentationml/2006/main">
  <p:tag name="MH" val="20200724232613"/>
  <p:tag name="MH_LIBRARY" val="GRAPHIC"/>
  <p:tag name="MH_TYPE" val="Other"/>
  <p:tag name="MH_ORDER" val="11"/>
</p:tagLst>
</file>

<file path=ppt/tags/tag55.xml><?xml version="1.0" encoding="utf-8"?>
<p:tagLst xmlns:p="http://schemas.openxmlformats.org/presentationml/2006/main">
  <p:tag name="MH" val="20200724232613"/>
  <p:tag name="MH_LIBRARY" val="GRAPHIC"/>
  <p:tag name="MH_TYPE" val="Other"/>
  <p:tag name="MH_ORDER" val="12"/>
</p:tagLst>
</file>

<file path=ppt/tags/tag56.xml><?xml version="1.0" encoding="utf-8"?>
<p:tagLst xmlns:p="http://schemas.openxmlformats.org/presentationml/2006/main">
  <p:tag name="KSO_WM_FULL_TEXT_BEAUTIFY_COPY_ID" val="150995206"/>
</p:tagLst>
</file>

<file path=ppt/tags/tag57.xml><?xml version="1.0" encoding="utf-8"?>
<p:tagLst xmlns:p="http://schemas.openxmlformats.org/presentationml/2006/main">
  <p:tag name="KSO_WM_FULL_TEXT_BEAUTIFY_COPY_ID" val="2"/>
</p:tagLst>
</file>

<file path=ppt/tags/tag58.xml><?xml version="1.0" encoding="utf-8"?>
<p:tagLst xmlns:p="http://schemas.openxmlformats.org/presentationml/2006/main">
  <p:tag name="KSO_WM_FULL_TEXT_BEAUTIFY_COPY_ID" val="3"/>
</p:tagLst>
</file>

<file path=ppt/tags/tag59.xml><?xml version="1.0" encoding="utf-8"?>
<p:tagLst xmlns:p="http://schemas.openxmlformats.org/presentationml/2006/main">
  <p:tag name="KSO_WM_FULL_TEXT_BEAUTIFY_COPY_ID" val="27"/>
</p:tagLst>
</file>

<file path=ppt/tags/tag6.xml><?xml version="1.0" encoding="utf-8"?>
<p:tagLst xmlns:p="http://schemas.openxmlformats.org/presentationml/2006/main">
  <p:tag name="KSO_WM_FULL_TEXT_BEAUTIFY_COPY_ID" val="3"/>
</p:tagLst>
</file>

<file path=ppt/tags/tag60.xml><?xml version="1.0" encoding="utf-8"?>
<p:tagLst xmlns:p="http://schemas.openxmlformats.org/presentationml/2006/main">
  <p:tag name="KSO_WM_FULL_TEXT_BEAUTIFY_COPY_ID" val="150995206"/>
</p:tagLst>
</file>

<file path=ppt/tags/tag61.xml><?xml version="1.0" encoding="utf-8"?>
<p:tagLst xmlns:p="http://schemas.openxmlformats.org/presentationml/2006/main">
  <p:tag name="KSO_WM_BEAUTIFY_FLAG" val=""/>
</p:tagLst>
</file>

<file path=ppt/tags/tag62.xml><?xml version="1.0" encoding="utf-8"?>
<p:tagLst xmlns:p="http://schemas.openxmlformats.org/presentationml/2006/main">
  <p:tag name="KSO_WM_BEAUTIFY_FLAG" val=""/>
</p:tagLst>
</file>

<file path=ppt/tags/tag63.xml><?xml version="1.0" encoding="utf-8"?>
<p:tagLst xmlns:p="http://schemas.openxmlformats.org/presentationml/2006/main">
  <p:tag name="KSO_WM_BEAUTIFY_FLAG" val=""/>
</p:tagLst>
</file>

<file path=ppt/tags/tag64.xml><?xml version="1.0" encoding="utf-8"?>
<p:tagLst xmlns:p="http://schemas.openxmlformats.org/presentationml/2006/main">
  <p:tag name="KSO_WM_BEAUTIFY_FLAG" val=""/>
</p:tagLst>
</file>

<file path=ppt/tags/tag65.xml><?xml version="1.0" encoding="utf-8"?>
<p:tagLst xmlns:p="http://schemas.openxmlformats.org/presentationml/2006/main">
  <p:tag name="KSO_WM_BEAUTIFY_FLAG" val=""/>
</p:tagLst>
</file>

<file path=ppt/tags/tag66.xml><?xml version="1.0" encoding="utf-8"?>
<p:tagLst xmlns:p="http://schemas.openxmlformats.org/presentationml/2006/main">
  <p:tag name="KSO_WM_BEAUTIFY_FLAG" val=""/>
</p:tagLst>
</file>

<file path=ppt/tags/tag67.xml><?xml version="1.0" encoding="utf-8"?>
<p:tagLst xmlns:p="http://schemas.openxmlformats.org/presentationml/2006/main">
  <p:tag name="KSO_WM_BEAUTIFY_FLAG" val=""/>
</p:tagLst>
</file>

<file path=ppt/tags/tag68.xml><?xml version="1.0" encoding="utf-8"?>
<p:tagLst xmlns:p="http://schemas.openxmlformats.org/presentationml/2006/main">
  <p:tag name="KSO_WM_FULL_TEXT_BEAUTIFY_COPY_ID" val="27"/>
</p:tagLst>
</file>

<file path=ppt/tags/tag69.xml><?xml version="1.0" encoding="utf-8"?>
<p:tagLst xmlns:p="http://schemas.openxmlformats.org/presentationml/2006/main">
  <p:tag name="KSO_WM_FULL_TEXT_BEAUTIFY_COPY_ID" val="150995206"/>
</p:tagLst>
</file>

<file path=ppt/tags/tag7.xml><?xml version="1.0" encoding="utf-8"?>
<p:tagLst xmlns:p="http://schemas.openxmlformats.org/presentationml/2006/main">
  <p:tag name="KSO_WM_FULL_TEXT_BEAUTIFY_COPY_ID" val="2"/>
</p:tagLst>
</file>

<file path=ppt/tags/tag70.xml><?xml version="1.0" encoding="utf-8"?>
<p:tagLst xmlns:p="http://schemas.openxmlformats.org/presentationml/2006/main">
  <p:tag name="KSO_WM_FULL_TEXT_BEAUTIFY_COPY_ID" val="27"/>
</p:tagLst>
</file>

<file path=ppt/tags/tag71.xml><?xml version="1.0" encoding="utf-8"?>
<p:tagLst xmlns:p="http://schemas.openxmlformats.org/presentationml/2006/main">
  <p:tag name="KSO_WM_BEAUTIFY_FLAG" val=""/>
</p:tagLst>
</file>

<file path=ppt/tags/tag72.xml><?xml version="1.0" encoding="utf-8"?>
<p:tagLst xmlns:p="http://schemas.openxmlformats.org/presentationml/2006/main">
  <p:tag name="KSO_WM_BEAUTIFY_FLAG" val=""/>
</p:tagLst>
</file>

<file path=ppt/tags/tag73.xml><?xml version="1.0" encoding="utf-8"?>
<p:tagLst xmlns:p="http://schemas.openxmlformats.org/presentationml/2006/main">
  <p:tag name="KSO_WM_FULL_TEXT_BEAUTIFY_COPY_ID" val="150995206"/>
</p:tagLst>
</file>

<file path=ppt/tags/tag74.xml><?xml version="1.0" encoding="utf-8"?>
<p:tagLst xmlns:p="http://schemas.openxmlformats.org/presentationml/2006/main">
  <p:tag name="COMMONDATA" val="eyJoZGlkIjoiZWIzYzU3YmIyMGFmZDYxMzgyOGVmN2M3MjAwNWYyYzUifQ=="/>
</p:tagLst>
</file>

<file path=ppt/tags/tag8.xml><?xml version="1.0" encoding="utf-8"?>
<p:tagLst xmlns:p="http://schemas.openxmlformats.org/presentationml/2006/main">
  <p:tag name="KSO_WM_FULL_TEXT_BEAUTIFY_COPY_ID" val="150995207"/>
</p:tagLst>
</file>

<file path=ppt/tags/tag9.xml><?xml version="1.0" encoding="utf-8"?>
<p:tagLst xmlns:p="http://schemas.openxmlformats.org/presentationml/2006/main">
  <p:tag name="KSO_WM_FULL_TEXT_BEAUTIFY_COPY_ID" val="2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2509</Words>
  <Application>WPS 演示</Application>
  <PresentationFormat>宽屏</PresentationFormat>
  <Paragraphs>580</Paragraphs>
  <Slides>39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39</vt:i4>
      </vt:variant>
    </vt:vector>
  </HeadingPairs>
  <TitlesOfParts>
    <vt:vector size="53" baseType="lpstr">
      <vt:lpstr>Arial</vt:lpstr>
      <vt:lpstr>宋体</vt:lpstr>
      <vt:lpstr>Wingdings</vt:lpstr>
      <vt:lpstr>楷体</vt:lpstr>
      <vt:lpstr>黑体</vt:lpstr>
      <vt:lpstr>Wingdings</vt:lpstr>
      <vt:lpstr>微软雅黑</vt:lpstr>
      <vt:lpstr>Calibri</vt:lpstr>
      <vt:lpstr>Arial Unicode MS</vt:lpstr>
      <vt:lpstr>Times New Roman</vt:lpstr>
      <vt:lpstr>印品黑体</vt:lpstr>
      <vt:lpstr>Gill Sans</vt:lpstr>
      <vt:lpstr>Segoe Print</vt:lpstr>
      <vt:lpstr>Office 主题</vt:lpstr>
      <vt:lpstr>西北农林科技大学 2023年教学成果奖</vt:lpstr>
      <vt:lpstr>报告提纲</vt:lpstr>
      <vt:lpstr>一、成果简介及主要解决的教学问题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二、成果解决教学问题的方法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三、成果的创新点</vt:lpstr>
      <vt:lpstr>PowerPoint 演示文稿</vt:lpstr>
      <vt:lpstr>四、取得的开放成果及其实施价值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杨正亮</cp:lastModifiedBy>
  <cp:revision>277</cp:revision>
  <dcterms:created xsi:type="dcterms:W3CDTF">2020-11-24T03:04:00Z</dcterms:created>
  <dcterms:modified xsi:type="dcterms:W3CDTF">2023-09-28T00:29:54Z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ICV">
    <vt:lpwstr>32FD2308A0D44CD4BFE0243CECEAAB05</vt:lpwstr>
  </property>
</Properties>
</file>